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3"/>
  </p:notesMasterIdLst>
  <p:handoutMasterIdLst>
    <p:handoutMasterId r:id="rId24"/>
  </p:handoutMasterIdLst>
  <p:sldIdLst>
    <p:sldId id="688" r:id="rId5"/>
    <p:sldId id="725" r:id="rId6"/>
    <p:sldId id="802" r:id="rId7"/>
    <p:sldId id="870" r:id="rId8"/>
    <p:sldId id="936" r:id="rId9"/>
    <p:sldId id="909" r:id="rId10"/>
    <p:sldId id="883" r:id="rId11"/>
    <p:sldId id="912" r:id="rId12"/>
    <p:sldId id="937" r:id="rId13"/>
    <p:sldId id="929" r:id="rId14"/>
    <p:sldId id="938" r:id="rId15"/>
    <p:sldId id="930" r:id="rId16"/>
    <p:sldId id="939" r:id="rId17"/>
    <p:sldId id="931" r:id="rId18"/>
    <p:sldId id="932" r:id="rId19"/>
    <p:sldId id="794" r:id="rId20"/>
    <p:sldId id="935" r:id="rId21"/>
    <p:sldId id="832" r:id="rId22"/>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369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99"/>
    <a:srgbClr val="E7EAEE"/>
    <a:srgbClr val="0000FF"/>
    <a:srgbClr val="FF0000"/>
    <a:srgbClr val="CBD2DA"/>
    <a:srgbClr val="F1F3F5"/>
    <a:srgbClr val="C00000"/>
    <a:srgbClr val="B89348"/>
    <a:srgbClr val="E2E5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93083" autoAdjust="0"/>
  </p:normalViewPr>
  <p:slideViewPr>
    <p:cSldViewPr snapToObjects="1">
      <p:cViewPr varScale="1">
        <p:scale>
          <a:sx n="105" d="100"/>
          <a:sy n="105" d="100"/>
        </p:scale>
        <p:origin x="438" y="108"/>
      </p:cViewPr>
      <p:guideLst>
        <p:guide orient="horz" pos="2092"/>
        <p:guide pos="3693"/>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2022/1/7</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2022/1/7</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13174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86658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93758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87128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07231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10715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659308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/18</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package" Target="../embeddings/Microsoft_Visio_Drawing1.vsdx"/></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5.emf"/><Relationship Id="rId4" Type="http://schemas.openxmlformats.org/officeDocument/2006/relationships/package" Target="../embeddings/Microsoft_Visio_Drawing2.vsdx"/></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5.bin"/><Relationship Id="rId3" Type="http://schemas.openxmlformats.org/officeDocument/2006/relationships/notesSlide" Target="../notesSlides/notesSlide5.xml"/><Relationship Id="rId7" Type="http://schemas.openxmlformats.org/officeDocument/2006/relationships/oleObject" Target="../embeddings/oleObject2.bin"/><Relationship Id="rId12"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3.wmf"/><Relationship Id="rId4" Type="http://schemas.openxmlformats.org/officeDocument/2006/relationships/image" Target="../media/image16.png"/><Relationship Id="rId9" Type="http://schemas.openxmlformats.org/officeDocument/2006/relationships/oleObject" Target="../embeddings/oleObject3.bin"/><Relationship Id="rId14" Type="http://schemas.openxmlformats.org/officeDocument/2006/relationships/image" Target="../media/image15.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8.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7.emf"/><Relationship Id="rId4" Type="http://schemas.openxmlformats.org/officeDocument/2006/relationships/package" Target="../embeddings/Microsoft_Visio_Drawing.vsdx"/><Relationship Id="rId9" Type="http://schemas.openxmlformats.org/officeDocument/2006/relationships/image" Target="../media/image19.w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基于深度编解码器的语音识别</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名：程家伟</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S190301050</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研究方向：深度学习理论及其应用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Speech Recognition Based on Deep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Encoder and Decoder</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2022</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1</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8</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基于全局</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局部注意力机制的语音序列编码器</a:t>
            </a:r>
          </a:p>
        </p:txBody>
      </p:sp>
      <p:sp>
        <p:nvSpPr>
          <p:cNvPr id="31" name="矩形 30">
            <a:extLst>
              <a:ext uri="{FF2B5EF4-FFF2-40B4-BE49-F238E27FC236}">
                <a16:creationId xmlns:a16="http://schemas.microsoft.com/office/drawing/2014/main" id="{0C929EA8-E3A0-492F-997A-070E9610FB21}"/>
              </a:ext>
            </a:extLst>
          </p:cNvPr>
          <p:cNvSpPr/>
          <p:nvPr/>
        </p:nvSpPr>
        <p:spPr>
          <a:xfrm>
            <a:off x="443990" y="1700807"/>
            <a:ext cx="2951710" cy="3640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E7173C6-D8D3-45C9-B6B3-811E7D2298C5}"/>
              </a:ext>
            </a:extLst>
          </p:cNvPr>
          <p:cNvSpPr txBox="1"/>
          <p:nvPr/>
        </p:nvSpPr>
        <p:spPr>
          <a:xfrm>
            <a:off x="443372" y="1759026"/>
            <a:ext cx="2952328" cy="3582134"/>
          </a:xfrm>
          <a:prstGeom prst="rect">
            <a:avLst/>
          </a:prstGeom>
          <a:noFill/>
          <a:ln w="9525">
            <a:noFill/>
          </a:ln>
        </p:spPr>
        <p:txBody>
          <a:bodyPr wrap="square">
            <a:spAutoFit/>
          </a:bodyPr>
          <a:lstStyle/>
          <a:p>
            <a:pPr latinLnBrk="1">
              <a:lnSpc>
                <a:spcPct val="130000"/>
              </a:lnSpc>
            </a:pPr>
            <a:r>
              <a:rPr lang="zh-CN" altLang="en-US" sz="1600" dirty="0">
                <a:latin typeface="微软雅黑" panose="020B0503020204020204" pitchFamily="34" charset="-122"/>
                <a:ea typeface="微软雅黑" panose="020B0503020204020204" pitchFamily="34" charset="-122"/>
              </a:rPr>
              <a:t>针对全局和局部上下文信息难以有效融合的问题：</a:t>
            </a:r>
            <a:endParaRPr lang="en-US" altLang="zh-CN" sz="1600" dirty="0">
              <a:latin typeface="微软雅黑" panose="020B0503020204020204" pitchFamily="34" charset="-122"/>
              <a:ea typeface="微软雅黑" panose="020B0503020204020204" pitchFamily="34" charset="-122"/>
            </a:endParaRPr>
          </a:p>
          <a:p>
            <a:pPr latinLnBrk="1">
              <a:lnSpc>
                <a:spcPct val="130000"/>
              </a:lnSpc>
            </a:pPr>
            <a:r>
              <a:rPr lang="zh-CN" altLang="en-US" sz="1600" dirty="0">
                <a:latin typeface="微软雅黑" panose="020B0503020204020204" pitchFamily="34" charset="-122"/>
                <a:ea typeface="微软雅黑" panose="020B0503020204020204" pitchFamily="34" charset="-122"/>
              </a:rPr>
              <a:t>       通过研究全局注意力机制和局部注意力机制在不同的拓扑结构下的识别效果，提出了效果最优的“全局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局部”级联结构的融合注意力机制。</a:t>
            </a:r>
            <a:endParaRPr lang="en-US" altLang="zh-CN" sz="1600" dirty="0">
              <a:latin typeface="微软雅黑" panose="020B0503020204020204" pitchFamily="34" charset="-122"/>
              <a:ea typeface="微软雅黑" panose="020B0503020204020204" pitchFamily="34" charset="-122"/>
            </a:endParaRPr>
          </a:p>
          <a:p>
            <a:pPr latinLnBrk="1">
              <a:lnSpc>
                <a:spcPct val="13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提出了基于该融合注意力机制的编码器网络结构。相较于并行、嵌入等结构，级联结构取得了最好的识别效果。</a:t>
            </a:r>
            <a:endParaRPr lang="zh-CN" altLang="en-US" sz="1600" dirty="0">
              <a:solidFill>
                <a:srgbClr val="C00000"/>
              </a:solidFill>
              <a:latin typeface="微软雅黑" panose="020B0503020204020204" pitchFamily="34" charset="-122"/>
              <a:ea typeface="微软雅黑" panose="020B0503020204020204" pitchFamily="34" charset="-122"/>
            </a:endParaRPr>
          </a:p>
        </p:txBody>
      </p:sp>
      <p:graphicFrame>
        <p:nvGraphicFramePr>
          <p:cNvPr id="40" name="对象 39">
            <a:extLst>
              <a:ext uri="{FF2B5EF4-FFF2-40B4-BE49-F238E27FC236}">
                <a16:creationId xmlns:a16="http://schemas.microsoft.com/office/drawing/2014/main" id="{37362A0E-3529-4270-B1EB-0051332C8709}"/>
              </a:ext>
            </a:extLst>
          </p:cNvPr>
          <p:cNvGraphicFramePr>
            <a:graphicFrameLocks noChangeAspect="1"/>
          </p:cNvGraphicFramePr>
          <p:nvPr>
            <p:extLst>
              <p:ext uri="{D42A27DB-BD31-4B8C-83A1-F6EECF244321}">
                <p14:modId xmlns:p14="http://schemas.microsoft.com/office/powerpoint/2010/main" val="2656711401"/>
              </p:ext>
            </p:extLst>
          </p:nvPr>
        </p:nvGraphicFramePr>
        <p:xfrm>
          <a:off x="3827748" y="1376772"/>
          <a:ext cx="2142711" cy="5292154"/>
        </p:xfrm>
        <a:graphic>
          <a:graphicData uri="http://schemas.openxmlformats.org/presentationml/2006/ole">
            <mc:AlternateContent xmlns:mc="http://schemas.openxmlformats.org/markup-compatibility/2006">
              <mc:Choice xmlns:v="urn:schemas-microsoft-com:vml" Requires="v">
                <p:oleObj spid="_x0000_s6195" name="Visio" r:id="rId4" imgW="2698496" imgH="6686550" progId="Visio.Drawing.15">
                  <p:embed/>
                </p:oleObj>
              </mc:Choice>
              <mc:Fallback>
                <p:oleObj name="Visio" r:id="rId4" imgW="2698496" imgH="6686550" progId="Visio.Drawing.15">
                  <p:embed/>
                  <p:pic>
                    <p:nvPicPr>
                      <p:cNvPr id="8" name="对象 7">
                        <a:extLst>
                          <a:ext uri="{FF2B5EF4-FFF2-40B4-BE49-F238E27FC236}">
                            <a16:creationId xmlns:a16="http://schemas.microsoft.com/office/drawing/2014/main" id="{350BF78C-A9EA-4798-8332-59D6EE435952}"/>
                          </a:ext>
                        </a:extLst>
                      </p:cNvPr>
                      <p:cNvPicPr>
                        <a:picLocks noChangeAspect="1" noChangeArrowheads="1"/>
                      </p:cNvPicPr>
                      <p:nvPr/>
                    </p:nvPicPr>
                    <p:blipFill>
                      <a:blip r:embed="rId5"/>
                      <a:srcRect/>
                      <a:stretch>
                        <a:fillRect/>
                      </a:stretch>
                    </p:blipFill>
                    <p:spPr bwMode="auto">
                      <a:xfrm>
                        <a:off x="3827748" y="1376772"/>
                        <a:ext cx="2142711" cy="5292154"/>
                      </a:xfrm>
                      <a:prstGeom prst="rect">
                        <a:avLst/>
                      </a:prstGeom>
                      <a:noFill/>
                    </p:spPr>
                  </p:pic>
                </p:oleObj>
              </mc:Fallback>
            </mc:AlternateContent>
          </a:graphicData>
        </a:graphic>
      </p:graphicFrame>
      <p:sp>
        <p:nvSpPr>
          <p:cNvPr id="42" name="文本框 41">
            <a:extLst>
              <a:ext uri="{FF2B5EF4-FFF2-40B4-BE49-F238E27FC236}">
                <a16:creationId xmlns:a16="http://schemas.microsoft.com/office/drawing/2014/main" id="{FDBA32A3-04C6-4CBA-B833-E3E3B50AD56A}"/>
              </a:ext>
            </a:extLst>
          </p:cNvPr>
          <p:cNvSpPr txBox="1"/>
          <p:nvPr/>
        </p:nvSpPr>
        <p:spPr>
          <a:xfrm>
            <a:off x="6848651" y="4689140"/>
            <a:ext cx="3664303" cy="1077218"/>
          </a:xfrm>
          <a:prstGeom prst="rect">
            <a:avLst/>
          </a:prstGeom>
          <a:noFill/>
        </p:spPr>
        <p:txBody>
          <a:bodyPr wrap="square">
            <a:spAutoFit/>
          </a:body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自注意力模块用于提取全局上下文信息，使用自注意力机制对上下文关联性进行建模。</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常常使用多头注意力，以捕获不同表示子空间中的信息。</a:t>
            </a:r>
            <a:endParaRPr lang="zh-CN" altLang="en-US" sz="28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C6C668C5-1D43-449C-9933-02599665940A}"/>
              </a:ext>
            </a:extLst>
          </p:cNvPr>
          <p:cNvSpPr txBox="1"/>
          <p:nvPr/>
        </p:nvSpPr>
        <p:spPr>
          <a:xfrm>
            <a:off x="6852935" y="3210071"/>
            <a:ext cx="3734388" cy="830997"/>
          </a:xfrm>
          <a:prstGeom prst="rect">
            <a:avLst/>
          </a:prstGeom>
          <a:noFill/>
        </p:spPr>
        <p:txBody>
          <a:bodyPr wrap="square">
            <a:spAutoFit/>
          </a:bodyPr>
          <a:lstStyle/>
          <a:p>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局部注意力模块</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使用基于</a:t>
            </a:r>
            <a:r>
              <a:rPr lang="zh-CN" altLang="en-US" sz="1600" dirty="0">
                <a:latin typeface="微软雅黑" panose="020B0503020204020204" pitchFamily="34" charset="-122"/>
                <a:ea typeface="微软雅黑" panose="020B0503020204020204" pitchFamily="34" charset="-122"/>
              </a:rPr>
              <a:t>自适应掩膜的局部注意力机制，用于提取局部上下文信息。同样使用多头注意力。</a:t>
            </a:r>
          </a:p>
        </p:txBody>
      </p:sp>
      <p:sp>
        <p:nvSpPr>
          <p:cNvPr id="44" name="文本框 43">
            <a:extLst>
              <a:ext uri="{FF2B5EF4-FFF2-40B4-BE49-F238E27FC236}">
                <a16:creationId xmlns:a16="http://schemas.microsoft.com/office/drawing/2014/main" id="{72EA1A47-E852-4A31-BBA1-BF01ED8E3B95}"/>
              </a:ext>
            </a:extLst>
          </p:cNvPr>
          <p:cNvSpPr txBox="1"/>
          <p:nvPr/>
        </p:nvSpPr>
        <p:spPr>
          <a:xfrm>
            <a:off x="6807754" y="1906185"/>
            <a:ext cx="3824750" cy="830997"/>
          </a:xfrm>
          <a:prstGeom prst="rect">
            <a:avLst/>
          </a:prstGeom>
          <a:noFill/>
        </p:spPr>
        <p:txBody>
          <a:bodyPr wrap="square">
            <a:spAutoFit/>
          </a:bodyPr>
          <a:lstStyle/>
          <a:p>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前馈网络模块采用两层全连接网络，中间层神经元个数为输入层</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输出层的</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倍，以提升模型表达能力。</a:t>
            </a:r>
            <a:endParaRPr lang="zh-CN" altLang="en-US" sz="2800" dirty="0">
              <a:latin typeface="微软雅黑" panose="020B0503020204020204" pitchFamily="34" charset="-122"/>
              <a:ea typeface="微软雅黑" panose="020B0503020204020204" pitchFamily="34" charset="-122"/>
            </a:endParaRPr>
          </a:p>
        </p:txBody>
      </p:sp>
      <p:sp>
        <p:nvSpPr>
          <p:cNvPr id="46" name="流程图: 手动输入 45">
            <a:extLst>
              <a:ext uri="{FF2B5EF4-FFF2-40B4-BE49-F238E27FC236}">
                <a16:creationId xmlns:a16="http://schemas.microsoft.com/office/drawing/2014/main" id="{1A8F2A3A-A743-4E07-8806-9FF7F8A269E8}"/>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7" name="组合 46">
            <a:extLst>
              <a:ext uri="{FF2B5EF4-FFF2-40B4-BE49-F238E27FC236}">
                <a16:creationId xmlns:a16="http://schemas.microsoft.com/office/drawing/2014/main" id="{8243AC8A-DBB6-4A0C-8F9F-A8C55AB17C60}"/>
              </a:ext>
            </a:extLst>
          </p:cNvPr>
          <p:cNvGrpSpPr/>
          <p:nvPr/>
        </p:nvGrpSpPr>
        <p:grpSpPr>
          <a:xfrm>
            <a:off x="9804413" y="44301"/>
            <a:ext cx="2177007" cy="339300"/>
            <a:chOff x="4562654" y="3356255"/>
            <a:chExt cx="1063943" cy="339300"/>
          </a:xfrm>
        </p:grpSpPr>
        <p:sp>
          <p:nvSpPr>
            <p:cNvPr id="48" name="矩形 47">
              <a:extLst>
                <a:ext uri="{FF2B5EF4-FFF2-40B4-BE49-F238E27FC236}">
                  <a16:creationId xmlns:a16="http://schemas.microsoft.com/office/drawing/2014/main" id="{47D56250-3FF4-4624-8C04-26E7958AC87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D1D0597-D550-49E0-AD75-557D55EC99AB}"/>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50" name="矩形 49">
            <a:extLst>
              <a:ext uri="{FF2B5EF4-FFF2-40B4-BE49-F238E27FC236}">
                <a16:creationId xmlns:a16="http://schemas.microsoft.com/office/drawing/2014/main" id="{93D4E778-2972-473D-AB32-E22C0DD13C88}"/>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F1FF843-A97F-4A0C-8134-A340E6514720}"/>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5" name="矩形 14">
            <a:extLst>
              <a:ext uri="{FF2B5EF4-FFF2-40B4-BE49-F238E27FC236}">
                <a16:creationId xmlns:a16="http://schemas.microsoft.com/office/drawing/2014/main" id="{AEBFDB4A-A250-4BF2-9121-1F6FD6431CB1}"/>
              </a:ext>
            </a:extLst>
          </p:cNvPr>
          <p:cNvSpPr/>
          <p:nvPr/>
        </p:nvSpPr>
        <p:spPr>
          <a:xfrm>
            <a:off x="6744072" y="1861365"/>
            <a:ext cx="3768882" cy="875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AF3AD14-8F2A-4332-9712-B17938BD37D0}"/>
              </a:ext>
            </a:extLst>
          </p:cNvPr>
          <p:cNvSpPr/>
          <p:nvPr/>
        </p:nvSpPr>
        <p:spPr>
          <a:xfrm>
            <a:off x="6744072" y="3210071"/>
            <a:ext cx="3768882" cy="875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94D02F7-E021-4194-B53A-474CC14EA74E}"/>
              </a:ext>
            </a:extLst>
          </p:cNvPr>
          <p:cNvSpPr/>
          <p:nvPr/>
        </p:nvSpPr>
        <p:spPr>
          <a:xfrm>
            <a:off x="6744072" y="4691225"/>
            <a:ext cx="3768882" cy="11860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7AE17E6C-4792-430E-ACD6-0F12CB90D3F6}"/>
              </a:ext>
            </a:extLst>
          </p:cNvPr>
          <p:cNvSpPr/>
          <p:nvPr/>
        </p:nvSpPr>
        <p:spPr>
          <a:xfrm rot="16200000">
            <a:off x="6196856" y="2105852"/>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E0867040-1849-40B0-992E-9A129983D82A}"/>
              </a:ext>
            </a:extLst>
          </p:cNvPr>
          <p:cNvSpPr/>
          <p:nvPr/>
        </p:nvSpPr>
        <p:spPr>
          <a:xfrm rot="16200000">
            <a:off x="6232130" y="3460803"/>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950862B7-C241-46D5-BA54-F8E08E40D2E1}"/>
              </a:ext>
            </a:extLst>
          </p:cNvPr>
          <p:cNvSpPr/>
          <p:nvPr/>
        </p:nvSpPr>
        <p:spPr>
          <a:xfrm rot="16200000">
            <a:off x="6263182" y="5097072"/>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495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2.2</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基于全局</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局部注意力机制的语音序列编码器</a:t>
            </a:r>
          </a:p>
        </p:txBody>
      </p:sp>
      <p:sp>
        <p:nvSpPr>
          <p:cNvPr id="46" name="流程图: 手动输入 45">
            <a:extLst>
              <a:ext uri="{FF2B5EF4-FFF2-40B4-BE49-F238E27FC236}">
                <a16:creationId xmlns:a16="http://schemas.microsoft.com/office/drawing/2014/main" id="{1A8F2A3A-A743-4E07-8806-9FF7F8A269E8}"/>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7" name="组合 46">
            <a:extLst>
              <a:ext uri="{FF2B5EF4-FFF2-40B4-BE49-F238E27FC236}">
                <a16:creationId xmlns:a16="http://schemas.microsoft.com/office/drawing/2014/main" id="{8243AC8A-DBB6-4A0C-8F9F-A8C55AB17C60}"/>
              </a:ext>
            </a:extLst>
          </p:cNvPr>
          <p:cNvGrpSpPr/>
          <p:nvPr/>
        </p:nvGrpSpPr>
        <p:grpSpPr>
          <a:xfrm>
            <a:off x="9804413" y="44301"/>
            <a:ext cx="2177007" cy="339300"/>
            <a:chOff x="4562654" y="3356255"/>
            <a:chExt cx="1063943" cy="339300"/>
          </a:xfrm>
        </p:grpSpPr>
        <p:sp>
          <p:nvSpPr>
            <p:cNvPr id="48" name="矩形 47">
              <a:extLst>
                <a:ext uri="{FF2B5EF4-FFF2-40B4-BE49-F238E27FC236}">
                  <a16:creationId xmlns:a16="http://schemas.microsoft.com/office/drawing/2014/main" id="{47D56250-3FF4-4624-8C04-26E7958AC87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D1D0597-D550-49E0-AD75-557D55EC99AB}"/>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50" name="矩形 49">
            <a:extLst>
              <a:ext uri="{FF2B5EF4-FFF2-40B4-BE49-F238E27FC236}">
                <a16:creationId xmlns:a16="http://schemas.microsoft.com/office/drawing/2014/main" id="{93D4E778-2972-473D-AB32-E22C0DD13C88}"/>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F1FF843-A97F-4A0C-8134-A340E6514720}"/>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3" name="图片 2">
            <a:extLst>
              <a:ext uri="{FF2B5EF4-FFF2-40B4-BE49-F238E27FC236}">
                <a16:creationId xmlns:a16="http://schemas.microsoft.com/office/drawing/2014/main" id="{94114DFA-A1C6-46B6-9256-BA89D1CE354C}"/>
              </a:ext>
            </a:extLst>
          </p:cNvPr>
          <p:cNvPicPr>
            <a:picLocks noChangeAspect="1"/>
          </p:cNvPicPr>
          <p:nvPr/>
        </p:nvPicPr>
        <p:blipFill>
          <a:blip r:embed="rId3"/>
          <a:stretch>
            <a:fillRect/>
          </a:stretch>
        </p:blipFill>
        <p:spPr>
          <a:xfrm>
            <a:off x="1127448" y="2384884"/>
            <a:ext cx="3888432" cy="2215803"/>
          </a:xfrm>
          <a:prstGeom prst="rect">
            <a:avLst/>
          </a:prstGeom>
        </p:spPr>
      </p:pic>
      <p:sp>
        <p:nvSpPr>
          <p:cNvPr id="23" name="文本框 22">
            <a:extLst>
              <a:ext uri="{FF2B5EF4-FFF2-40B4-BE49-F238E27FC236}">
                <a16:creationId xmlns:a16="http://schemas.microsoft.com/office/drawing/2014/main" id="{6D75292A-8AD4-418D-99DD-1A90E676EAA9}"/>
              </a:ext>
            </a:extLst>
          </p:cNvPr>
          <p:cNvSpPr txBox="1"/>
          <p:nvPr/>
        </p:nvSpPr>
        <p:spPr>
          <a:xfrm>
            <a:off x="1451484" y="1786869"/>
            <a:ext cx="3423596"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不同连接方式的全局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局部注意力机制实验结果（</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a:t>
            </a:r>
          </a:p>
        </p:txBody>
      </p:sp>
      <p:sp>
        <p:nvSpPr>
          <p:cNvPr id="24" name="箭头: 下 23">
            <a:extLst>
              <a:ext uri="{FF2B5EF4-FFF2-40B4-BE49-F238E27FC236}">
                <a16:creationId xmlns:a16="http://schemas.microsoft.com/office/drawing/2014/main" id="{2443A3DC-EA6C-4486-BB6C-BCDA7645D9DF}"/>
              </a:ext>
            </a:extLst>
          </p:cNvPr>
          <p:cNvSpPr/>
          <p:nvPr/>
        </p:nvSpPr>
        <p:spPr>
          <a:xfrm rot="18818198">
            <a:off x="4435366" y="4797421"/>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7CF00C5-702D-4B98-857A-28883C543CEC}"/>
              </a:ext>
            </a:extLst>
          </p:cNvPr>
          <p:cNvSpPr/>
          <p:nvPr/>
        </p:nvSpPr>
        <p:spPr>
          <a:xfrm>
            <a:off x="3107668" y="5265204"/>
            <a:ext cx="5386066" cy="1188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80A280-63F3-42E0-88FA-D7C36A816834}"/>
              </a:ext>
            </a:extLst>
          </p:cNvPr>
          <p:cNvSpPr txBox="1"/>
          <p:nvPr/>
        </p:nvSpPr>
        <p:spPr>
          <a:xfrm>
            <a:off x="3129138" y="5265204"/>
            <a:ext cx="5364596" cy="1077218"/>
          </a:xfrm>
          <a:prstGeom prst="rect">
            <a:avLst/>
          </a:prstGeom>
          <a:noFill/>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在全局注意力机制后级联一个局部注意力机制时效果最好</a:t>
            </a:r>
            <a:r>
              <a:rPr lang="zh-CN" altLang="en-US" sz="1600" dirty="0">
                <a:latin typeface="微软雅黑" panose="020B0503020204020204" pitchFamily="34" charset="-122"/>
                <a:ea typeface="微软雅黑" panose="020B0503020204020204" pitchFamily="34" charset="-122"/>
              </a:rPr>
              <a:t>相较于并行、嵌入等结构，级联结构在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中文数据集和</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英文数据集上的字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词</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错误率最多下降</a:t>
            </a:r>
            <a:r>
              <a:rPr lang="en-US" altLang="zh-CN" sz="1600" dirty="0">
                <a:solidFill>
                  <a:srgbClr val="C00000"/>
                </a:solidFill>
                <a:latin typeface="微软雅黑" panose="020B0503020204020204" pitchFamily="34" charset="-122"/>
                <a:ea typeface="微软雅黑" panose="020B0503020204020204" pitchFamily="34" charset="-122"/>
              </a:rPr>
              <a:t>0.14</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0.23</a:t>
            </a:r>
            <a:r>
              <a:rPr lang="zh-CN" altLang="en-US" sz="1600" dirty="0">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FF809FE8-9389-4BD4-B491-FA8EEDB04FBA}"/>
              </a:ext>
            </a:extLst>
          </p:cNvPr>
          <p:cNvPicPr>
            <a:picLocks noChangeAspect="1"/>
          </p:cNvPicPr>
          <p:nvPr/>
        </p:nvPicPr>
        <p:blipFill>
          <a:blip r:embed="rId4"/>
          <a:stretch>
            <a:fillRect/>
          </a:stretch>
        </p:blipFill>
        <p:spPr>
          <a:xfrm>
            <a:off x="6097362" y="2377204"/>
            <a:ext cx="4084255" cy="2287879"/>
          </a:xfrm>
          <a:prstGeom prst="rect">
            <a:avLst/>
          </a:prstGeom>
        </p:spPr>
      </p:pic>
      <p:sp>
        <p:nvSpPr>
          <p:cNvPr id="30" name="文本框 29">
            <a:extLst>
              <a:ext uri="{FF2B5EF4-FFF2-40B4-BE49-F238E27FC236}">
                <a16:creationId xmlns:a16="http://schemas.microsoft.com/office/drawing/2014/main" id="{84D75085-CBDD-4252-8824-8138D28BE47F}"/>
              </a:ext>
            </a:extLst>
          </p:cNvPr>
          <p:cNvSpPr txBox="1"/>
          <p:nvPr/>
        </p:nvSpPr>
        <p:spPr>
          <a:xfrm>
            <a:off x="6524109" y="1800109"/>
            <a:ext cx="3852428"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不同连接方式的全局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局部注意力机制实验结果（</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a:t>
            </a:r>
          </a:p>
        </p:txBody>
      </p:sp>
      <p:sp>
        <p:nvSpPr>
          <p:cNvPr id="32" name="箭头: 下 31">
            <a:extLst>
              <a:ext uri="{FF2B5EF4-FFF2-40B4-BE49-F238E27FC236}">
                <a16:creationId xmlns:a16="http://schemas.microsoft.com/office/drawing/2014/main" id="{CDE6B9A4-5CF7-4123-8025-C312FBE77D40}"/>
              </a:ext>
            </a:extLst>
          </p:cNvPr>
          <p:cNvSpPr/>
          <p:nvPr/>
        </p:nvSpPr>
        <p:spPr>
          <a:xfrm rot="2565443">
            <a:off x="6534083" y="4797873"/>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268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2.3</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基于残差分组线性变换的解码器</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C929EA8-E3A0-492F-997A-070E9610FB21}"/>
              </a:ext>
            </a:extLst>
          </p:cNvPr>
          <p:cNvSpPr/>
          <p:nvPr/>
        </p:nvSpPr>
        <p:spPr>
          <a:xfrm>
            <a:off x="443990" y="1700807"/>
            <a:ext cx="2951710" cy="43096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E7173C6-D8D3-45C9-B6B3-811E7D2298C5}"/>
              </a:ext>
            </a:extLst>
          </p:cNvPr>
          <p:cNvSpPr txBox="1"/>
          <p:nvPr/>
        </p:nvSpPr>
        <p:spPr>
          <a:xfrm>
            <a:off x="443372" y="1759026"/>
            <a:ext cx="2952328" cy="4222310"/>
          </a:xfrm>
          <a:prstGeom prst="rect">
            <a:avLst/>
          </a:prstGeom>
          <a:noFill/>
          <a:ln w="9525">
            <a:noFill/>
          </a:ln>
        </p:spPr>
        <p:txBody>
          <a:bodyPr wrap="square">
            <a:spAutoFit/>
          </a:bodyPr>
          <a:lstStyle/>
          <a:p>
            <a:pPr latinLnBrk="1">
              <a:lnSpc>
                <a:spcPct val="130000"/>
              </a:lnSpc>
            </a:pPr>
            <a:r>
              <a:rPr lang="zh-CN" altLang="en-US" sz="1600" dirty="0">
                <a:latin typeface="微软雅黑" panose="020B0503020204020204" pitchFamily="34" charset="-122"/>
                <a:ea typeface="微软雅黑" panose="020B0503020204020204" pitchFamily="34" charset="-122"/>
              </a:rPr>
              <a:t>针对普通</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解码器参数量多、计算量大的问题：</a:t>
            </a:r>
            <a:endParaRPr lang="en-US" altLang="zh-CN" sz="1600" dirty="0">
              <a:latin typeface="微软雅黑" panose="020B0503020204020204" pitchFamily="34" charset="-122"/>
              <a:ea typeface="微软雅黑" panose="020B0503020204020204" pitchFamily="34" charset="-122"/>
            </a:endParaRPr>
          </a:p>
          <a:p>
            <a:pPr latinLnBrk="1">
              <a:lnSpc>
                <a:spcPct val="130000"/>
              </a:lnSpc>
            </a:pPr>
            <a:r>
              <a:rPr lang="zh-CN" altLang="en-US" sz="1600" dirty="0">
                <a:latin typeface="微软雅黑" panose="020B0503020204020204" pitchFamily="34" charset="-122"/>
                <a:ea typeface="微软雅黑" panose="020B0503020204020204" pitchFamily="34" charset="-122"/>
              </a:rPr>
              <a:t>     提出了基于残差分层分组线性变换的前馈子网络，该子网络内部采用稀疏连接，同组神经元共享同一权值矩阵，在实现较低计算量的同时大幅降低网络参数量。</a:t>
            </a:r>
            <a:endParaRPr lang="en-US" altLang="zh-CN" sz="1600" dirty="0">
              <a:latin typeface="微软雅黑" panose="020B0503020204020204" pitchFamily="34" charset="-122"/>
              <a:ea typeface="微软雅黑" panose="020B0503020204020204" pitchFamily="34" charset="-122"/>
            </a:endParaRPr>
          </a:p>
          <a:p>
            <a:pPr latinLnBrk="1">
              <a:lnSpc>
                <a:spcPct val="130000"/>
              </a:lnSpc>
            </a:pPr>
            <a:r>
              <a:rPr lang="zh-CN" altLang="en-US" sz="1600" dirty="0">
                <a:latin typeface="微软雅黑" panose="020B0503020204020204" pitchFamily="34" charset="-122"/>
                <a:ea typeface="微软雅黑" panose="020B0503020204020204" pitchFamily="34" charset="-122"/>
              </a:rPr>
              <a:t>     在研究内容</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和研究内容</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的基础上，设计了基于该前馈子网络的解码器网络。该网络实现了识别准确率和模型体积的平衡。</a:t>
            </a:r>
            <a:endParaRPr lang="zh-CN" altLang="en-US" sz="1600" dirty="0">
              <a:solidFill>
                <a:srgbClr val="C00000"/>
              </a:solidFill>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C049B46A-EF7B-4147-9BC3-C4044450A8E9}"/>
              </a:ext>
            </a:extLst>
          </p:cNvPr>
          <p:cNvGraphicFramePr>
            <a:graphicFrameLocks noChangeAspect="1"/>
          </p:cNvGraphicFramePr>
          <p:nvPr>
            <p:extLst>
              <p:ext uri="{D42A27DB-BD31-4B8C-83A1-F6EECF244321}">
                <p14:modId xmlns:p14="http://schemas.microsoft.com/office/powerpoint/2010/main" val="3000472967"/>
              </p:ext>
            </p:extLst>
          </p:nvPr>
        </p:nvGraphicFramePr>
        <p:xfrm>
          <a:off x="3899756" y="1740241"/>
          <a:ext cx="6610110" cy="2758864"/>
        </p:xfrm>
        <a:graphic>
          <a:graphicData uri="http://schemas.openxmlformats.org/presentationml/2006/ole">
            <mc:AlternateContent xmlns:mc="http://schemas.openxmlformats.org/markup-compatibility/2006">
              <mc:Choice xmlns:v="urn:schemas-microsoft-com:vml" Requires="v">
                <p:oleObj spid="_x0000_s7219" name="Visio" r:id="rId4" imgW="6867694" imgH="2857587" progId="Visio.Drawing.15">
                  <p:embed/>
                </p:oleObj>
              </mc:Choice>
              <mc:Fallback>
                <p:oleObj name="Visio" r:id="rId4" imgW="6867694" imgH="2857587" progId="Visio.Drawing.15">
                  <p:embed/>
                  <p:pic>
                    <p:nvPicPr>
                      <p:cNvPr id="5" name="对象 4">
                        <a:extLst>
                          <a:ext uri="{FF2B5EF4-FFF2-40B4-BE49-F238E27FC236}">
                            <a16:creationId xmlns:a16="http://schemas.microsoft.com/office/drawing/2014/main" id="{0E9466DF-FB8E-44BC-A68D-D3AF1E847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9756" y="1740241"/>
                        <a:ext cx="6610110" cy="2758864"/>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B2A4720E-15EE-4B9B-9402-01BAE5FED5E8}"/>
              </a:ext>
            </a:extLst>
          </p:cNvPr>
          <p:cNvSpPr txBox="1"/>
          <p:nvPr/>
        </p:nvSpPr>
        <p:spPr>
          <a:xfrm>
            <a:off x="4028205" y="4668962"/>
            <a:ext cx="3172291" cy="1341521"/>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残差分层分组变换在分层分组变换的基础上，额外加入了残差连接、分组切分和混合器等相关操作和部件。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22" name="流程图: 手动输入 21">
            <a:extLst>
              <a:ext uri="{FF2B5EF4-FFF2-40B4-BE49-F238E27FC236}">
                <a16:creationId xmlns:a16="http://schemas.microsoft.com/office/drawing/2014/main" id="{DA29C0CD-3405-447C-B3A6-AFAB680AE558}"/>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3" name="组合 22">
            <a:extLst>
              <a:ext uri="{FF2B5EF4-FFF2-40B4-BE49-F238E27FC236}">
                <a16:creationId xmlns:a16="http://schemas.microsoft.com/office/drawing/2014/main" id="{FA52F2F6-F621-498F-ADEF-41D10F7F4F3B}"/>
              </a:ext>
            </a:extLst>
          </p:cNvPr>
          <p:cNvGrpSpPr/>
          <p:nvPr/>
        </p:nvGrpSpPr>
        <p:grpSpPr>
          <a:xfrm>
            <a:off x="9804413" y="44301"/>
            <a:ext cx="2177007" cy="339300"/>
            <a:chOff x="4562654" y="3356255"/>
            <a:chExt cx="1063943" cy="339300"/>
          </a:xfrm>
        </p:grpSpPr>
        <p:sp>
          <p:nvSpPr>
            <p:cNvPr id="24" name="矩形 23">
              <a:extLst>
                <a:ext uri="{FF2B5EF4-FFF2-40B4-BE49-F238E27FC236}">
                  <a16:creationId xmlns:a16="http://schemas.microsoft.com/office/drawing/2014/main" id="{E24C0BC4-91DB-4C1C-AD33-1F1C3B7EEDCF}"/>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EC51058-6B7B-4341-816F-C3D778B9226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6" name="矩形 25">
            <a:extLst>
              <a:ext uri="{FF2B5EF4-FFF2-40B4-BE49-F238E27FC236}">
                <a16:creationId xmlns:a16="http://schemas.microsoft.com/office/drawing/2014/main" id="{BD6C5E96-BED0-482E-A941-12EDEE1E9D31}"/>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54011C1-6BA5-4F68-96BC-991792563B8E}"/>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4" name="文本框 13">
            <a:extLst>
              <a:ext uri="{FF2B5EF4-FFF2-40B4-BE49-F238E27FC236}">
                <a16:creationId xmlns:a16="http://schemas.microsoft.com/office/drawing/2014/main" id="{7E75CA49-4ADD-4F50-AEC5-F46B7F2731EE}"/>
              </a:ext>
            </a:extLst>
          </p:cNvPr>
          <p:cNvSpPr txBox="1"/>
          <p:nvPr/>
        </p:nvSpPr>
        <p:spPr>
          <a:xfrm>
            <a:off x="7566540" y="4617132"/>
            <a:ext cx="3580074" cy="1661609"/>
          </a:xfrm>
          <a:prstGeom prst="rect">
            <a:avLst/>
          </a:prstGeom>
          <a:noFill/>
        </p:spPr>
        <p:txBody>
          <a:bodyPr wrap="square">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“梨形”特点是网络深、包含维度扩张和收缩两个阶段，基本操作单元为残差分层分组变换。</a:t>
            </a:r>
            <a:endParaRPr lang="en-US" altLang="zh-CN" sz="1600" dirty="0">
              <a:latin typeface="微软雅黑" panose="020B0503020204020204" pitchFamily="34" charset="-122"/>
              <a:ea typeface="微软雅黑" panose="020B0503020204020204" pitchFamily="34" charset="-122"/>
            </a:endParaRPr>
          </a:p>
          <a:p>
            <a:pPr>
              <a:lnSpc>
                <a:spcPct val="130000"/>
              </a:lnSpc>
            </a:pPr>
            <a:r>
              <a:rPr lang="zh-CN" altLang="en-US" sz="1600" dirty="0">
                <a:latin typeface="微软雅黑" panose="020B0503020204020204" pitchFamily="34" charset="-122"/>
                <a:ea typeface="微软雅黑" panose="020B0503020204020204" pitchFamily="34" charset="-122"/>
              </a:rPr>
              <a:t>不同深度</a:t>
            </a:r>
            <a:r>
              <a:rPr lang="en-US" altLang="zh-CN" sz="1600" dirty="0">
                <a:latin typeface="微软雅黑" panose="020B0503020204020204" pitchFamily="34" charset="-122"/>
                <a:ea typeface="微软雅黑" panose="020B0503020204020204" pitchFamily="34" charset="-122"/>
              </a:rPr>
              <a:t>Block</a:t>
            </a:r>
            <a:r>
              <a:rPr lang="zh-CN" altLang="en-US" sz="1600" dirty="0">
                <a:latin typeface="微软雅黑" panose="020B0503020204020204" pitchFamily="34" charset="-122"/>
                <a:ea typeface="微软雅黑" panose="020B0503020204020204" pitchFamily="34" charset="-122"/>
              </a:rPr>
              <a:t>的“梨形”单元“形状”不同。</a:t>
            </a:r>
          </a:p>
        </p:txBody>
      </p:sp>
      <p:sp>
        <p:nvSpPr>
          <p:cNvPr id="28" name="矩形 27">
            <a:extLst>
              <a:ext uri="{FF2B5EF4-FFF2-40B4-BE49-F238E27FC236}">
                <a16:creationId xmlns:a16="http://schemas.microsoft.com/office/drawing/2014/main" id="{3382F84E-A3FC-4F41-8F23-9F86FF68C27A}"/>
              </a:ext>
            </a:extLst>
          </p:cNvPr>
          <p:cNvSpPr/>
          <p:nvPr/>
        </p:nvSpPr>
        <p:spPr>
          <a:xfrm>
            <a:off x="4028205" y="4651450"/>
            <a:ext cx="3004014" cy="166160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5FB2089-D5C4-40FF-A599-ADF48315EC82}"/>
              </a:ext>
            </a:extLst>
          </p:cNvPr>
          <p:cNvSpPr/>
          <p:nvPr/>
        </p:nvSpPr>
        <p:spPr>
          <a:xfrm>
            <a:off x="7520256" y="4651449"/>
            <a:ext cx="3626358" cy="1661609"/>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F7D94F16-BA01-4084-848D-C9839AAC1045}"/>
              </a:ext>
            </a:extLst>
          </p:cNvPr>
          <p:cNvSpPr/>
          <p:nvPr/>
        </p:nvSpPr>
        <p:spPr>
          <a:xfrm>
            <a:off x="5434330" y="4192170"/>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D8789A45-6895-4051-A8F9-45BFCB8752E9}"/>
              </a:ext>
            </a:extLst>
          </p:cNvPr>
          <p:cNvSpPr/>
          <p:nvPr/>
        </p:nvSpPr>
        <p:spPr>
          <a:xfrm>
            <a:off x="8999645" y="4166608"/>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0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3656B39-40B9-4D3D-A54E-BEA8152F6D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7959" y="1883632"/>
            <a:ext cx="3748581" cy="3153280"/>
          </a:xfrm>
          <a:prstGeom prst="rect">
            <a:avLst/>
          </a:prstGeom>
        </p:spPr>
      </p:pic>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基于残差分组线性变换的解码器</a:t>
            </a:r>
            <a:endParaRPr lang="zh-CN" altLang="en-US" sz="20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流程图: 手动输入 18">
            <a:extLst>
              <a:ext uri="{FF2B5EF4-FFF2-40B4-BE49-F238E27FC236}">
                <a16:creationId xmlns:a16="http://schemas.microsoft.com/office/drawing/2014/main" id="{83FBCB69-3FF6-48E5-8561-0CB38E43BFC3}"/>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0" name="组合 19">
            <a:extLst>
              <a:ext uri="{FF2B5EF4-FFF2-40B4-BE49-F238E27FC236}">
                <a16:creationId xmlns:a16="http://schemas.microsoft.com/office/drawing/2014/main" id="{4E7AE931-1374-493E-8EC1-7664DC002488}"/>
              </a:ext>
            </a:extLst>
          </p:cNvPr>
          <p:cNvGrpSpPr/>
          <p:nvPr/>
        </p:nvGrpSpPr>
        <p:grpSpPr>
          <a:xfrm>
            <a:off x="9804413" y="44301"/>
            <a:ext cx="2177007" cy="339300"/>
            <a:chOff x="4562654" y="3356255"/>
            <a:chExt cx="1063943" cy="339300"/>
          </a:xfrm>
        </p:grpSpPr>
        <p:sp>
          <p:nvSpPr>
            <p:cNvPr id="21" name="矩形 20">
              <a:extLst>
                <a:ext uri="{FF2B5EF4-FFF2-40B4-BE49-F238E27FC236}">
                  <a16:creationId xmlns:a16="http://schemas.microsoft.com/office/drawing/2014/main" id="{85A023EE-F884-45F5-AEB7-080BFB404EE7}"/>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C32C852-BC12-43A0-9035-EF89F0C5BD96}"/>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3" name="矩形 22">
            <a:extLst>
              <a:ext uri="{FF2B5EF4-FFF2-40B4-BE49-F238E27FC236}">
                <a16:creationId xmlns:a16="http://schemas.microsoft.com/office/drawing/2014/main" id="{359823A3-4B7D-46C3-8474-D322E1EF498D}"/>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C4C67E0-E959-47EC-AD6B-58A4B51A6A5A}"/>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5" name="文本框 14">
            <a:extLst>
              <a:ext uri="{FF2B5EF4-FFF2-40B4-BE49-F238E27FC236}">
                <a16:creationId xmlns:a16="http://schemas.microsoft.com/office/drawing/2014/main" id="{1A672A5F-1F30-4BFF-AE16-E51C59E45379}"/>
              </a:ext>
            </a:extLst>
          </p:cNvPr>
          <p:cNvSpPr txBox="1"/>
          <p:nvPr/>
        </p:nvSpPr>
        <p:spPr>
          <a:xfrm>
            <a:off x="4007768" y="5178678"/>
            <a:ext cx="366047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CER/WER-Parameters</a:t>
            </a:r>
            <a:r>
              <a:rPr lang="zh-CN" altLang="en-US" sz="1600" dirty="0">
                <a:latin typeface="微软雅黑" panose="020B0503020204020204" pitchFamily="34" charset="-122"/>
                <a:ea typeface="微软雅黑" panose="020B0503020204020204" pitchFamily="34" charset="-122"/>
              </a:rPr>
              <a:t>对比实验结果</a:t>
            </a:r>
          </a:p>
        </p:txBody>
      </p:sp>
      <p:sp>
        <p:nvSpPr>
          <p:cNvPr id="16" name="文本框 15">
            <a:extLst>
              <a:ext uri="{FF2B5EF4-FFF2-40B4-BE49-F238E27FC236}">
                <a16:creationId xmlns:a16="http://schemas.microsoft.com/office/drawing/2014/main" id="{39FCA91F-A607-4BC7-A8E9-D2C3FBDDA714}"/>
              </a:ext>
            </a:extLst>
          </p:cNvPr>
          <p:cNvSpPr txBox="1"/>
          <p:nvPr/>
        </p:nvSpPr>
        <p:spPr>
          <a:xfrm>
            <a:off x="8376184" y="5178678"/>
            <a:ext cx="366047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CER/WER-MACS</a:t>
            </a:r>
            <a:r>
              <a:rPr lang="zh-CN" altLang="en-US" sz="1600" dirty="0">
                <a:latin typeface="微软雅黑" panose="020B0503020204020204" pitchFamily="34" charset="-122"/>
                <a:ea typeface="微软雅黑" panose="020B0503020204020204" pitchFamily="34" charset="-122"/>
              </a:rPr>
              <a:t>对比实验结果</a:t>
            </a:r>
          </a:p>
        </p:txBody>
      </p:sp>
      <p:sp>
        <p:nvSpPr>
          <p:cNvPr id="17" name="文本框 16">
            <a:extLst>
              <a:ext uri="{FF2B5EF4-FFF2-40B4-BE49-F238E27FC236}">
                <a16:creationId xmlns:a16="http://schemas.microsoft.com/office/drawing/2014/main" id="{A8C1D043-A795-4165-BC0D-8DBE542BAF70}"/>
              </a:ext>
            </a:extLst>
          </p:cNvPr>
          <p:cNvSpPr txBox="1"/>
          <p:nvPr/>
        </p:nvSpPr>
        <p:spPr>
          <a:xfrm>
            <a:off x="1451484" y="5178678"/>
            <a:ext cx="153815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损失函数曲线</a:t>
            </a:r>
          </a:p>
        </p:txBody>
      </p:sp>
      <p:pic>
        <p:nvPicPr>
          <p:cNvPr id="4" name="图片 3">
            <a:extLst>
              <a:ext uri="{FF2B5EF4-FFF2-40B4-BE49-F238E27FC236}">
                <a16:creationId xmlns:a16="http://schemas.microsoft.com/office/drawing/2014/main" id="{7A767BFB-E0E6-4BBF-ADEE-D5F483F8E4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340" y="1946979"/>
            <a:ext cx="3658814" cy="3128487"/>
          </a:xfrm>
          <a:prstGeom prst="rect">
            <a:avLst/>
          </a:prstGeom>
        </p:spPr>
      </p:pic>
      <p:pic>
        <p:nvPicPr>
          <p:cNvPr id="7" name="图片 6">
            <a:extLst>
              <a:ext uri="{FF2B5EF4-FFF2-40B4-BE49-F238E27FC236}">
                <a16:creationId xmlns:a16="http://schemas.microsoft.com/office/drawing/2014/main" id="{2C5301F4-3416-4BBA-AAEA-028532A069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2914" y="1838706"/>
            <a:ext cx="3724656" cy="3180588"/>
          </a:xfrm>
          <a:prstGeom prst="rect">
            <a:avLst/>
          </a:prstGeom>
        </p:spPr>
      </p:pic>
      <p:sp>
        <p:nvSpPr>
          <p:cNvPr id="5" name="椭圆 4">
            <a:extLst>
              <a:ext uri="{FF2B5EF4-FFF2-40B4-BE49-F238E27FC236}">
                <a16:creationId xmlns:a16="http://schemas.microsoft.com/office/drawing/2014/main" id="{7BC962CA-7BAF-4E6F-A75E-12BEFA644636}"/>
              </a:ext>
            </a:extLst>
          </p:cNvPr>
          <p:cNvSpPr/>
          <p:nvPr/>
        </p:nvSpPr>
        <p:spPr>
          <a:xfrm>
            <a:off x="4403812" y="4293096"/>
            <a:ext cx="252028"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5" name="椭圆 24">
            <a:extLst>
              <a:ext uri="{FF2B5EF4-FFF2-40B4-BE49-F238E27FC236}">
                <a16:creationId xmlns:a16="http://schemas.microsoft.com/office/drawing/2014/main" id="{C37B405B-7AD7-414A-9120-2BAF41E7B094}"/>
              </a:ext>
            </a:extLst>
          </p:cNvPr>
          <p:cNvSpPr/>
          <p:nvPr/>
        </p:nvSpPr>
        <p:spPr>
          <a:xfrm>
            <a:off x="4383651" y="2197808"/>
            <a:ext cx="252028"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6" name="椭圆 25">
            <a:extLst>
              <a:ext uri="{FF2B5EF4-FFF2-40B4-BE49-F238E27FC236}">
                <a16:creationId xmlns:a16="http://schemas.microsoft.com/office/drawing/2014/main" id="{1C45EA09-B3DE-4078-99C4-3B2AFAD70ECA}"/>
              </a:ext>
            </a:extLst>
          </p:cNvPr>
          <p:cNvSpPr/>
          <p:nvPr/>
        </p:nvSpPr>
        <p:spPr>
          <a:xfrm>
            <a:off x="8328248" y="4077072"/>
            <a:ext cx="252028"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7" name="椭圆 26">
            <a:extLst>
              <a:ext uri="{FF2B5EF4-FFF2-40B4-BE49-F238E27FC236}">
                <a16:creationId xmlns:a16="http://schemas.microsoft.com/office/drawing/2014/main" id="{0156A033-A86B-4AA7-976E-88AB568090B9}"/>
              </a:ext>
            </a:extLst>
          </p:cNvPr>
          <p:cNvSpPr/>
          <p:nvPr/>
        </p:nvSpPr>
        <p:spPr>
          <a:xfrm>
            <a:off x="8328248" y="2127027"/>
            <a:ext cx="252028"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307972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基于残差分组线性变换的解码器</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6B36DEC-3F46-42B0-BBA6-0F0A30889D8B}"/>
              </a:ext>
            </a:extLst>
          </p:cNvPr>
          <p:cNvSpPr txBox="1"/>
          <p:nvPr/>
        </p:nvSpPr>
        <p:spPr>
          <a:xfrm>
            <a:off x="2244946" y="1628800"/>
            <a:ext cx="518204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中文数据集对比实验结果</a:t>
            </a:r>
          </a:p>
        </p:txBody>
      </p:sp>
      <p:sp>
        <p:nvSpPr>
          <p:cNvPr id="23" name="文本框 22">
            <a:extLst>
              <a:ext uri="{FF2B5EF4-FFF2-40B4-BE49-F238E27FC236}">
                <a16:creationId xmlns:a16="http://schemas.microsoft.com/office/drawing/2014/main" id="{C620DA9C-D569-4E42-B984-A7815792ADBD}"/>
              </a:ext>
            </a:extLst>
          </p:cNvPr>
          <p:cNvSpPr txBox="1"/>
          <p:nvPr/>
        </p:nvSpPr>
        <p:spPr>
          <a:xfrm>
            <a:off x="2229158" y="4560666"/>
            <a:ext cx="518204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英文数据集对比实验结果</a:t>
            </a:r>
          </a:p>
        </p:txBody>
      </p:sp>
      <p:sp>
        <p:nvSpPr>
          <p:cNvPr id="24" name="流程图: 手动输入 23">
            <a:extLst>
              <a:ext uri="{FF2B5EF4-FFF2-40B4-BE49-F238E27FC236}">
                <a16:creationId xmlns:a16="http://schemas.microsoft.com/office/drawing/2014/main" id="{BD480739-667D-4050-A26C-39FB84CE172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5" name="组合 24">
            <a:extLst>
              <a:ext uri="{FF2B5EF4-FFF2-40B4-BE49-F238E27FC236}">
                <a16:creationId xmlns:a16="http://schemas.microsoft.com/office/drawing/2014/main" id="{B2D647AA-09A3-4227-9EBE-060FE2610EC4}"/>
              </a:ext>
            </a:extLst>
          </p:cNvPr>
          <p:cNvGrpSpPr/>
          <p:nvPr/>
        </p:nvGrpSpPr>
        <p:grpSpPr>
          <a:xfrm>
            <a:off x="9804413" y="44301"/>
            <a:ext cx="2177007" cy="339300"/>
            <a:chOff x="4562654" y="3356255"/>
            <a:chExt cx="1063943" cy="339300"/>
          </a:xfrm>
        </p:grpSpPr>
        <p:sp>
          <p:nvSpPr>
            <p:cNvPr id="26" name="矩形 25">
              <a:extLst>
                <a:ext uri="{FF2B5EF4-FFF2-40B4-BE49-F238E27FC236}">
                  <a16:creationId xmlns:a16="http://schemas.microsoft.com/office/drawing/2014/main" id="{DBBE7090-C4C7-4A66-ABA6-6DB3499ADFC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831AB96-B8B1-4297-A113-457F97BA1D2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8" name="矩形 27">
            <a:extLst>
              <a:ext uri="{FF2B5EF4-FFF2-40B4-BE49-F238E27FC236}">
                <a16:creationId xmlns:a16="http://schemas.microsoft.com/office/drawing/2014/main" id="{3E68A2C4-5B2F-4A54-B5A2-07FD0FE42FA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0F02A79-4D41-4441-A594-A1D2CEB73427}"/>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7" name="矩形 16">
            <a:extLst>
              <a:ext uri="{FF2B5EF4-FFF2-40B4-BE49-F238E27FC236}">
                <a16:creationId xmlns:a16="http://schemas.microsoft.com/office/drawing/2014/main" id="{6C07C935-03FF-4448-A3B5-A85D34BA4745}"/>
              </a:ext>
            </a:extLst>
          </p:cNvPr>
          <p:cNvSpPr/>
          <p:nvPr/>
        </p:nvSpPr>
        <p:spPr>
          <a:xfrm>
            <a:off x="8873974" y="2368034"/>
            <a:ext cx="2622626" cy="1569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A2FE78E-8CE1-4D37-98F7-172637A11E9E}"/>
              </a:ext>
            </a:extLst>
          </p:cNvPr>
          <p:cNvSpPr txBox="1"/>
          <p:nvPr/>
        </p:nvSpPr>
        <p:spPr>
          <a:xfrm>
            <a:off x="8858294" y="2368034"/>
            <a:ext cx="2622626"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中文</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数据集上，</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比效果最好的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方法</a:t>
            </a:r>
            <a:r>
              <a:rPr lang="zh-CN" altLang="en-US" sz="1600" dirty="0">
                <a:solidFill>
                  <a:srgbClr val="C00000"/>
                </a:solidFill>
                <a:latin typeface="微软雅黑" panose="020B0503020204020204" pitchFamily="34" charset="-122"/>
                <a:ea typeface="微软雅黑" panose="020B0503020204020204" pitchFamily="34" charset="-122"/>
              </a:rPr>
              <a:t>下降</a:t>
            </a:r>
            <a:r>
              <a:rPr lang="en-US" altLang="zh-CN" sz="1600" dirty="0">
                <a:solidFill>
                  <a:srgbClr val="C00000"/>
                </a:solidFill>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，参数量</a:t>
            </a:r>
            <a:r>
              <a:rPr lang="zh-CN" altLang="en-US" sz="1600" dirty="0">
                <a:solidFill>
                  <a:srgbClr val="C00000"/>
                </a:solidFill>
                <a:latin typeface="微软雅黑" panose="020B0503020204020204" pitchFamily="34" charset="-122"/>
                <a:ea typeface="微软雅黑" panose="020B0503020204020204" pitchFamily="34" charset="-122"/>
              </a:rPr>
              <a:t>下降</a:t>
            </a:r>
            <a:r>
              <a:rPr lang="en-US" altLang="zh-CN" sz="1600" dirty="0">
                <a:solidFill>
                  <a:srgbClr val="C00000"/>
                </a:solidFill>
                <a:latin typeface="微软雅黑" panose="020B0503020204020204" pitchFamily="34" charset="-122"/>
                <a:ea typeface="微软雅黑" panose="020B0503020204020204" pitchFamily="34" charset="-122"/>
              </a:rPr>
              <a:t>49.6%</a:t>
            </a:r>
            <a:r>
              <a:rPr lang="zh-CN" altLang="en-US" sz="1600" dirty="0">
                <a:latin typeface="微软雅黑" panose="020B0503020204020204" pitchFamily="34" charset="-122"/>
                <a:ea typeface="微软雅黑" panose="020B0503020204020204" pitchFamily="34" charset="-122"/>
              </a:rPr>
              <a:t>，解码相同长度的语音</a:t>
            </a:r>
            <a:r>
              <a:rPr lang="zh-CN" altLang="en-US" sz="1600" dirty="0">
                <a:solidFill>
                  <a:srgbClr val="C00000"/>
                </a:solidFill>
                <a:latin typeface="微软雅黑" panose="020B0503020204020204" pitchFamily="34" charset="-122"/>
                <a:ea typeface="微软雅黑" panose="020B0503020204020204" pitchFamily="34" charset="-122"/>
              </a:rPr>
              <a:t>计算量下降</a:t>
            </a:r>
            <a:r>
              <a:rPr lang="en-US" altLang="zh-CN" sz="1600" dirty="0">
                <a:solidFill>
                  <a:srgbClr val="C00000"/>
                </a:solidFill>
                <a:latin typeface="微软雅黑" panose="020B0503020204020204" pitchFamily="34" charset="-122"/>
                <a:ea typeface="微软雅黑" panose="020B0503020204020204" pitchFamily="34" charset="-122"/>
              </a:rPr>
              <a:t>77%</a:t>
            </a:r>
            <a:r>
              <a:rPr lang="zh-CN" altLang="en-US" sz="1600"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FCE86F10-99D1-4B6D-8B94-4F9F118BDC89}"/>
              </a:ext>
            </a:extLst>
          </p:cNvPr>
          <p:cNvSpPr txBox="1"/>
          <p:nvPr/>
        </p:nvSpPr>
        <p:spPr>
          <a:xfrm>
            <a:off x="8873974" y="4910859"/>
            <a:ext cx="2622626"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英文</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数据集上，</a:t>
            </a:r>
            <a:r>
              <a:rPr lang="en-US" altLang="zh-CN" sz="1600" dirty="0">
                <a:latin typeface="微软雅黑" panose="020B0503020204020204" pitchFamily="34" charset="-122"/>
                <a:ea typeface="微软雅黑" panose="020B0503020204020204" pitchFamily="34" charset="-122"/>
              </a:rPr>
              <a:t>WER</a:t>
            </a:r>
            <a:r>
              <a:rPr lang="zh-CN" altLang="en-US" sz="1600" dirty="0">
                <a:latin typeface="微软雅黑" panose="020B0503020204020204" pitchFamily="34" charset="-122"/>
                <a:ea typeface="微软雅黑" panose="020B0503020204020204" pitchFamily="34" charset="-122"/>
              </a:rPr>
              <a:t>比效果最好的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方法</a:t>
            </a:r>
            <a:r>
              <a:rPr lang="zh-CN" altLang="en-US" sz="1600" dirty="0">
                <a:solidFill>
                  <a:srgbClr val="C00000"/>
                </a:solidFill>
                <a:latin typeface="微软雅黑" panose="020B0503020204020204" pitchFamily="34" charset="-122"/>
                <a:ea typeface="微软雅黑" panose="020B0503020204020204" pitchFamily="34" charset="-122"/>
              </a:rPr>
              <a:t>下降</a:t>
            </a:r>
            <a:r>
              <a:rPr lang="en-US" altLang="zh-CN" sz="1600" dirty="0">
                <a:solidFill>
                  <a:srgbClr val="C00000"/>
                </a:solidFill>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，参数量</a:t>
            </a:r>
            <a:r>
              <a:rPr lang="zh-CN" altLang="en-US" sz="1600" dirty="0">
                <a:solidFill>
                  <a:srgbClr val="C00000"/>
                </a:solidFill>
                <a:latin typeface="微软雅黑" panose="020B0503020204020204" pitchFamily="34" charset="-122"/>
                <a:ea typeface="微软雅黑" panose="020B0503020204020204" pitchFamily="34" charset="-122"/>
              </a:rPr>
              <a:t>下降</a:t>
            </a:r>
            <a:r>
              <a:rPr lang="en-US" altLang="zh-CN" sz="1600" dirty="0">
                <a:solidFill>
                  <a:srgbClr val="C00000"/>
                </a:solidFill>
                <a:latin typeface="微软雅黑" panose="020B0503020204020204" pitchFamily="34" charset="-122"/>
                <a:ea typeface="微软雅黑" panose="020B0503020204020204" pitchFamily="34" charset="-122"/>
              </a:rPr>
              <a:t>46.2%</a:t>
            </a:r>
            <a:r>
              <a:rPr lang="zh-CN" altLang="en-US" sz="1600" dirty="0">
                <a:latin typeface="微软雅黑" panose="020B0503020204020204" pitchFamily="34" charset="-122"/>
                <a:ea typeface="微软雅黑" panose="020B0503020204020204" pitchFamily="34" charset="-122"/>
              </a:rPr>
              <a:t>，解码相同长度的语音</a:t>
            </a:r>
            <a:r>
              <a:rPr lang="zh-CN" altLang="en-US" sz="1600" dirty="0">
                <a:solidFill>
                  <a:srgbClr val="C00000"/>
                </a:solidFill>
                <a:latin typeface="微软雅黑" panose="020B0503020204020204" pitchFamily="34" charset="-122"/>
                <a:ea typeface="微软雅黑" panose="020B0503020204020204" pitchFamily="34" charset="-122"/>
              </a:rPr>
              <a:t>计算量下降</a:t>
            </a:r>
            <a:r>
              <a:rPr lang="en-US" altLang="zh-CN" sz="1600" dirty="0">
                <a:solidFill>
                  <a:srgbClr val="C00000"/>
                </a:solidFill>
                <a:latin typeface="微软雅黑" panose="020B0503020204020204" pitchFamily="34" charset="-122"/>
                <a:ea typeface="微软雅黑" panose="020B0503020204020204" pitchFamily="34" charset="-122"/>
              </a:rPr>
              <a:t>75.3%</a:t>
            </a:r>
            <a:r>
              <a:rPr lang="zh-CN" altLang="en-US" sz="1600" dirty="0">
                <a:latin typeface="微软雅黑" panose="020B0503020204020204" pitchFamily="34" charset="-122"/>
                <a:ea typeface="微软雅黑" panose="020B0503020204020204" pitchFamily="34" charset="-122"/>
              </a:rPr>
              <a:t>。</a:t>
            </a:r>
          </a:p>
        </p:txBody>
      </p:sp>
      <p:sp>
        <p:nvSpPr>
          <p:cNvPr id="20" name="矩形 19">
            <a:extLst>
              <a:ext uri="{FF2B5EF4-FFF2-40B4-BE49-F238E27FC236}">
                <a16:creationId xmlns:a16="http://schemas.microsoft.com/office/drawing/2014/main" id="{62AD4865-D3D8-4B24-A67F-F6C8E2B3E58F}"/>
              </a:ext>
            </a:extLst>
          </p:cNvPr>
          <p:cNvSpPr/>
          <p:nvPr/>
        </p:nvSpPr>
        <p:spPr>
          <a:xfrm>
            <a:off x="8875194" y="4910859"/>
            <a:ext cx="2622626" cy="1569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FBCB236-8683-4AF9-BED5-B987CC73A822}"/>
              </a:ext>
            </a:extLst>
          </p:cNvPr>
          <p:cNvPicPr>
            <a:picLocks noChangeAspect="1"/>
          </p:cNvPicPr>
          <p:nvPr/>
        </p:nvPicPr>
        <p:blipFill>
          <a:blip r:embed="rId3"/>
          <a:stretch>
            <a:fillRect/>
          </a:stretch>
        </p:blipFill>
        <p:spPr>
          <a:xfrm>
            <a:off x="571389" y="4899220"/>
            <a:ext cx="7345877" cy="1379289"/>
          </a:xfrm>
          <a:prstGeom prst="rect">
            <a:avLst/>
          </a:prstGeom>
        </p:spPr>
      </p:pic>
      <p:pic>
        <p:nvPicPr>
          <p:cNvPr id="7" name="图片 6">
            <a:extLst>
              <a:ext uri="{FF2B5EF4-FFF2-40B4-BE49-F238E27FC236}">
                <a16:creationId xmlns:a16="http://schemas.microsoft.com/office/drawing/2014/main" id="{4C1D5F90-3FB1-4C50-B04A-383DA7A87C0C}"/>
              </a:ext>
            </a:extLst>
          </p:cNvPr>
          <p:cNvPicPr>
            <a:picLocks noChangeAspect="1"/>
          </p:cNvPicPr>
          <p:nvPr/>
        </p:nvPicPr>
        <p:blipFill>
          <a:blip r:embed="rId4"/>
          <a:stretch>
            <a:fillRect/>
          </a:stretch>
        </p:blipFill>
        <p:spPr>
          <a:xfrm>
            <a:off x="587388" y="1958780"/>
            <a:ext cx="7345877" cy="2615697"/>
          </a:xfrm>
          <a:prstGeom prst="rect">
            <a:avLst/>
          </a:prstGeom>
        </p:spPr>
      </p:pic>
    </p:spTree>
    <p:extLst>
      <p:ext uri="{BB962C8B-B14F-4D97-AF65-F5344CB8AC3E}">
        <p14:creationId xmlns:p14="http://schemas.microsoft.com/office/powerpoint/2010/main" val="169996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813877"/>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基于残差分组线性变换的解码器</a:t>
            </a:r>
            <a:endParaRPr lang="zh-CN" altLang="en-US" sz="20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8BBFA0A-D702-42B0-B177-0643C6E2EF66}"/>
              </a:ext>
            </a:extLst>
          </p:cNvPr>
          <p:cNvSpPr txBox="1"/>
          <p:nvPr/>
        </p:nvSpPr>
        <p:spPr>
          <a:xfrm>
            <a:off x="6250235" y="2132856"/>
            <a:ext cx="518204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数据集上的消融实验结果</a:t>
            </a:r>
          </a:p>
        </p:txBody>
      </p:sp>
      <p:sp>
        <p:nvSpPr>
          <p:cNvPr id="19" name="流程图: 手动输入 18">
            <a:extLst>
              <a:ext uri="{FF2B5EF4-FFF2-40B4-BE49-F238E27FC236}">
                <a16:creationId xmlns:a16="http://schemas.microsoft.com/office/drawing/2014/main" id="{83FBCB69-3FF6-48E5-8561-0CB38E43BFC3}"/>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0" name="组合 19">
            <a:extLst>
              <a:ext uri="{FF2B5EF4-FFF2-40B4-BE49-F238E27FC236}">
                <a16:creationId xmlns:a16="http://schemas.microsoft.com/office/drawing/2014/main" id="{4E7AE931-1374-493E-8EC1-7664DC002488}"/>
              </a:ext>
            </a:extLst>
          </p:cNvPr>
          <p:cNvGrpSpPr/>
          <p:nvPr/>
        </p:nvGrpSpPr>
        <p:grpSpPr>
          <a:xfrm>
            <a:off x="9804413" y="44301"/>
            <a:ext cx="2177007" cy="339300"/>
            <a:chOff x="4562654" y="3356255"/>
            <a:chExt cx="1063943" cy="339300"/>
          </a:xfrm>
        </p:grpSpPr>
        <p:sp>
          <p:nvSpPr>
            <p:cNvPr id="21" name="矩形 20">
              <a:extLst>
                <a:ext uri="{FF2B5EF4-FFF2-40B4-BE49-F238E27FC236}">
                  <a16:creationId xmlns:a16="http://schemas.microsoft.com/office/drawing/2014/main" id="{85A023EE-F884-45F5-AEB7-080BFB404EE7}"/>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C32C852-BC12-43A0-9035-EF89F0C5BD96}"/>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3" name="矩形 22">
            <a:extLst>
              <a:ext uri="{FF2B5EF4-FFF2-40B4-BE49-F238E27FC236}">
                <a16:creationId xmlns:a16="http://schemas.microsoft.com/office/drawing/2014/main" id="{359823A3-4B7D-46C3-8474-D322E1EF498D}"/>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C4C67E0-E959-47EC-AD6B-58A4B51A6A5A}"/>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2" name="文本框 11">
            <a:extLst>
              <a:ext uri="{FF2B5EF4-FFF2-40B4-BE49-F238E27FC236}">
                <a16:creationId xmlns:a16="http://schemas.microsoft.com/office/drawing/2014/main" id="{949917F6-DD94-4CA9-8A88-B32C24BD6EA1}"/>
              </a:ext>
            </a:extLst>
          </p:cNvPr>
          <p:cNvSpPr txBox="1"/>
          <p:nvPr/>
        </p:nvSpPr>
        <p:spPr>
          <a:xfrm>
            <a:off x="407368" y="5265204"/>
            <a:ext cx="366047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CER/WER-Parameters</a:t>
            </a:r>
            <a:r>
              <a:rPr lang="zh-CN" altLang="en-US" sz="1600" dirty="0">
                <a:latin typeface="微软雅黑" panose="020B0503020204020204" pitchFamily="34" charset="-122"/>
                <a:ea typeface="微软雅黑" panose="020B0503020204020204" pitchFamily="34" charset="-122"/>
              </a:rPr>
              <a:t>消融实验结果</a:t>
            </a:r>
          </a:p>
        </p:txBody>
      </p:sp>
      <p:sp>
        <p:nvSpPr>
          <p:cNvPr id="13" name="矩形 12">
            <a:extLst>
              <a:ext uri="{FF2B5EF4-FFF2-40B4-BE49-F238E27FC236}">
                <a16:creationId xmlns:a16="http://schemas.microsoft.com/office/drawing/2014/main" id="{45B4BDDA-7854-4BBD-86AB-E3C2250CF6B3}"/>
              </a:ext>
            </a:extLst>
          </p:cNvPr>
          <p:cNvSpPr/>
          <p:nvPr/>
        </p:nvSpPr>
        <p:spPr>
          <a:xfrm>
            <a:off x="4439816" y="5558634"/>
            <a:ext cx="7344816" cy="6426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09CD588-91C6-457C-B798-D3564B560160}"/>
              </a:ext>
            </a:extLst>
          </p:cNvPr>
          <p:cNvSpPr txBox="1"/>
          <p:nvPr/>
        </p:nvSpPr>
        <p:spPr>
          <a:xfrm>
            <a:off x="4439816" y="5558633"/>
            <a:ext cx="7344816"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轻量化模块一定程度影响识别准确率，但能够大幅降低参数量，本文提出的方法</a:t>
            </a:r>
            <a:r>
              <a:rPr lang="zh-CN" altLang="en-US" sz="1600" dirty="0">
                <a:solidFill>
                  <a:srgbClr val="C00000"/>
                </a:solidFill>
                <a:latin typeface="微软雅黑" panose="020B0503020204020204" pitchFamily="34" charset="-122"/>
                <a:ea typeface="微软雅黑" panose="020B0503020204020204" pitchFamily="34" charset="-122"/>
              </a:rPr>
              <a:t>实现了准确率和参数量的平衡</a:t>
            </a:r>
            <a:r>
              <a:rPr lang="zh-CN" altLang="en-US" sz="1600" dirty="0">
                <a:latin typeface="微软雅黑" panose="020B0503020204020204" pitchFamily="34" charset="-122"/>
                <a:ea typeface="微软雅黑" panose="020B0503020204020204" pitchFamily="34" charset="-122"/>
              </a:rPr>
              <a:t>。</a:t>
            </a:r>
          </a:p>
        </p:txBody>
      </p:sp>
      <p:sp>
        <p:nvSpPr>
          <p:cNvPr id="15" name="箭头: 下 14">
            <a:extLst>
              <a:ext uri="{FF2B5EF4-FFF2-40B4-BE49-F238E27FC236}">
                <a16:creationId xmlns:a16="http://schemas.microsoft.com/office/drawing/2014/main" id="{9B04A526-F65F-46D3-8D7F-852B8F73902D}"/>
              </a:ext>
            </a:extLst>
          </p:cNvPr>
          <p:cNvSpPr/>
          <p:nvPr/>
        </p:nvSpPr>
        <p:spPr>
          <a:xfrm>
            <a:off x="7716180" y="4890852"/>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9065F01-7E66-4976-B12C-9F94DB302C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356" y="2034461"/>
            <a:ext cx="3660476" cy="3056887"/>
          </a:xfrm>
          <a:prstGeom prst="rect">
            <a:avLst/>
          </a:prstGeom>
        </p:spPr>
      </p:pic>
      <p:pic>
        <p:nvPicPr>
          <p:cNvPr id="7" name="图片 6">
            <a:extLst>
              <a:ext uri="{FF2B5EF4-FFF2-40B4-BE49-F238E27FC236}">
                <a16:creationId xmlns:a16="http://schemas.microsoft.com/office/drawing/2014/main" id="{CEACA974-740F-490D-9C69-1FD655EC557D}"/>
              </a:ext>
            </a:extLst>
          </p:cNvPr>
          <p:cNvPicPr>
            <a:picLocks noChangeAspect="1"/>
          </p:cNvPicPr>
          <p:nvPr/>
        </p:nvPicPr>
        <p:blipFill>
          <a:blip r:embed="rId4"/>
          <a:stretch>
            <a:fillRect/>
          </a:stretch>
        </p:blipFill>
        <p:spPr>
          <a:xfrm>
            <a:off x="5028632" y="2413879"/>
            <a:ext cx="6403651" cy="2545171"/>
          </a:xfrm>
          <a:prstGeom prst="rect">
            <a:avLst/>
          </a:prstGeom>
        </p:spPr>
      </p:pic>
    </p:spTree>
    <p:extLst>
      <p:ext uri="{BB962C8B-B14F-4D97-AF65-F5344CB8AC3E}">
        <p14:creationId xmlns:p14="http://schemas.microsoft.com/office/powerpoint/2010/main" val="310270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299356" y="1772816"/>
            <a:ext cx="4861292" cy="744306"/>
          </a:xfrm>
          <a:prstGeom prst="rect">
            <a:avLst/>
          </a:prstGeom>
          <a:noFill/>
          <a:ln w="9525">
            <a:noFill/>
          </a:ln>
        </p:spPr>
        <p:txBody>
          <a:bodyPr wrap="square">
            <a:spAutoFit/>
          </a:bodyPr>
          <a:lstStyle/>
          <a:p>
            <a:pPr latinLnBrk="1">
              <a:lnSpc>
                <a:spcPct val="14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平均字错误率不高于</a:t>
            </a:r>
            <a:r>
              <a:rPr lang="en-US" altLang="zh-CN" sz="1600" dirty="0">
                <a:latin typeface="微软雅黑" panose="020B0503020204020204" pitchFamily="34" charset="-122"/>
                <a:ea typeface="微软雅黑" panose="020B0503020204020204" pitchFamily="34" charset="-122"/>
              </a:rPr>
              <a:t>10%;</a:t>
            </a:r>
          </a:p>
          <a:p>
            <a:pPr latinLnBrk="1">
              <a:lnSpc>
                <a:spcPct val="14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模型参数量不高于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30M;</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16CB994F-1418-42C0-9D3A-AE6F044865EC}"/>
              </a:ext>
            </a:extLst>
          </p:cNvPr>
          <p:cNvGrpSpPr/>
          <p:nvPr/>
        </p:nvGrpSpPr>
        <p:grpSpPr>
          <a:xfrm>
            <a:off x="371364" y="1551853"/>
            <a:ext cx="1764196"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2507045"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72148" y="1537555"/>
            <a:ext cx="1850659"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预期学术指标</a:t>
            </a:r>
            <a:endParaRPr lang="zh-CN" altLang="en-US" sz="1600" dirty="0">
              <a:solidFill>
                <a:schemeClr val="bg1"/>
              </a:solidFill>
            </a:endParaRPr>
          </a:p>
        </p:txBody>
      </p:sp>
      <p:grpSp>
        <p:nvGrpSpPr>
          <p:cNvPr id="32" name="组合 31">
            <a:extLst>
              <a:ext uri="{FF2B5EF4-FFF2-40B4-BE49-F238E27FC236}">
                <a16:creationId xmlns:a16="http://schemas.microsoft.com/office/drawing/2014/main" id="{46565BD4-67AB-46C7-A930-C13F4812E8FE}"/>
              </a:ext>
            </a:extLst>
          </p:cNvPr>
          <p:cNvGrpSpPr/>
          <p:nvPr/>
        </p:nvGrpSpPr>
        <p:grpSpPr>
          <a:xfrm>
            <a:off x="3837643" y="1522425"/>
            <a:ext cx="1764196" cy="309959"/>
            <a:chOff x="183397" y="1923646"/>
            <a:chExt cx="2567569" cy="619920"/>
          </a:xfrm>
        </p:grpSpPr>
        <p:sp>
          <p:nvSpPr>
            <p:cNvPr id="33" name="矩形: 圆角 32">
              <a:extLst>
                <a:ext uri="{FF2B5EF4-FFF2-40B4-BE49-F238E27FC236}">
                  <a16:creationId xmlns:a16="http://schemas.microsoft.com/office/drawing/2014/main" id="{1C1572DA-8D8F-4350-8EAC-1871B6C28BBB}"/>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矩形: 圆角 4">
              <a:extLst>
                <a:ext uri="{FF2B5EF4-FFF2-40B4-BE49-F238E27FC236}">
                  <a16:creationId xmlns:a16="http://schemas.microsoft.com/office/drawing/2014/main" id="{66BC7572-70B4-42C6-854A-94E9BA4FA0B9}"/>
                </a:ext>
              </a:extLst>
            </p:cNvPr>
            <p:cNvSpPr txBox="1"/>
            <p:nvPr/>
          </p:nvSpPr>
          <p:spPr>
            <a:xfrm>
              <a:off x="213659" y="1953908"/>
              <a:ext cx="2507045"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37" name="文本框 36">
            <a:extLst>
              <a:ext uri="{FF2B5EF4-FFF2-40B4-BE49-F238E27FC236}">
                <a16:creationId xmlns:a16="http://schemas.microsoft.com/office/drawing/2014/main" id="{DBFDD959-6F1B-4E81-B5A5-2EFD05D087F6}"/>
              </a:ext>
            </a:extLst>
          </p:cNvPr>
          <p:cNvSpPr txBox="1"/>
          <p:nvPr/>
        </p:nvSpPr>
        <p:spPr>
          <a:xfrm>
            <a:off x="3938427" y="1508127"/>
            <a:ext cx="1850659"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预期成果指标</a:t>
            </a:r>
            <a:endParaRPr lang="zh-CN" altLang="en-US" sz="1600" dirty="0">
              <a:solidFill>
                <a:schemeClr val="bg1"/>
              </a:solidFill>
            </a:endParaRPr>
          </a:p>
        </p:txBody>
      </p:sp>
      <p:sp>
        <p:nvSpPr>
          <p:cNvPr id="39" name="文本框 38">
            <a:extLst>
              <a:ext uri="{FF2B5EF4-FFF2-40B4-BE49-F238E27FC236}">
                <a16:creationId xmlns:a16="http://schemas.microsoft.com/office/drawing/2014/main" id="{EEEC5287-11EA-4F98-938E-2E95170B75D2}"/>
              </a:ext>
            </a:extLst>
          </p:cNvPr>
          <p:cNvSpPr txBox="1"/>
          <p:nvPr/>
        </p:nvSpPr>
        <p:spPr>
          <a:xfrm>
            <a:off x="3779544" y="1736812"/>
            <a:ext cx="4861292" cy="399597"/>
          </a:xfrm>
          <a:prstGeom prst="rect">
            <a:avLst/>
          </a:prstGeom>
          <a:noFill/>
          <a:ln w="9525">
            <a:noFill/>
          </a:ln>
        </p:spPr>
        <p:txBody>
          <a:bodyPr wrap="square">
            <a:spAutoFit/>
          </a:bodyPr>
          <a:lstStyle/>
          <a:p>
            <a:pPr latinLnBrk="1">
              <a:lnSpc>
                <a:spcPct val="14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公开专利一件；</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发表相关论文一篇</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0" name="组合 39">
            <a:extLst>
              <a:ext uri="{FF2B5EF4-FFF2-40B4-BE49-F238E27FC236}">
                <a16:creationId xmlns:a16="http://schemas.microsoft.com/office/drawing/2014/main" id="{02ADA92C-6256-44CB-9C2A-4C3698090BA1}"/>
              </a:ext>
            </a:extLst>
          </p:cNvPr>
          <p:cNvGrpSpPr/>
          <p:nvPr/>
        </p:nvGrpSpPr>
        <p:grpSpPr>
          <a:xfrm>
            <a:off x="6010512" y="3044628"/>
            <a:ext cx="1764196" cy="309959"/>
            <a:chOff x="183397" y="1923646"/>
            <a:chExt cx="2567569" cy="619920"/>
          </a:xfrm>
        </p:grpSpPr>
        <p:sp>
          <p:nvSpPr>
            <p:cNvPr id="45" name="矩形: 圆角 44">
              <a:extLst>
                <a:ext uri="{FF2B5EF4-FFF2-40B4-BE49-F238E27FC236}">
                  <a16:creationId xmlns:a16="http://schemas.microsoft.com/office/drawing/2014/main" id="{F7116C47-AE46-4B69-A6D3-68FD8E8D347E}"/>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矩形: 圆角 4">
              <a:extLst>
                <a:ext uri="{FF2B5EF4-FFF2-40B4-BE49-F238E27FC236}">
                  <a16:creationId xmlns:a16="http://schemas.microsoft.com/office/drawing/2014/main" id="{B55A64F2-BD27-41FF-92C6-8E84139A16B5}"/>
                </a:ext>
              </a:extLst>
            </p:cNvPr>
            <p:cNvSpPr txBox="1"/>
            <p:nvPr/>
          </p:nvSpPr>
          <p:spPr>
            <a:xfrm>
              <a:off x="213659" y="1953908"/>
              <a:ext cx="2507045"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54" name="文本框 53">
            <a:extLst>
              <a:ext uri="{FF2B5EF4-FFF2-40B4-BE49-F238E27FC236}">
                <a16:creationId xmlns:a16="http://schemas.microsoft.com/office/drawing/2014/main" id="{E1665F12-50FD-4C33-88B5-0EEF1C8CF4B8}"/>
              </a:ext>
            </a:extLst>
          </p:cNvPr>
          <p:cNvSpPr txBox="1"/>
          <p:nvPr/>
        </p:nvSpPr>
        <p:spPr>
          <a:xfrm>
            <a:off x="6111296" y="3030330"/>
            <a:ext cx="1850659"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已达到成果指标</a:t>
            </a:r>
            <a:endParaRPr lang="zh-CN" altLang="en-US" sz="1600" dirty="0">
              <a:solidFill>
                <a:schemeClr val="bg1"/>
              </a:solidFill>
            </a:endParaRPr>
          </a:p>
        </p:txBody>
      </p:sp>
      <p:graphicFrame>
        <p:nvGraphicFramePr>
          <p:cNvPr id="2" name="表格 4">
            <a:extLst>
              <a:ext uri="{FF2B5EF4-FFF2-40B4-BE49-F238E27FC236}">
                <a16:creationId xmlns:a16="http://schemas.microsoft.com/office/drawing/2014/main" id="{020F0E2B-EDE5-4142-A879-145039BC8F34}"/>
              </a:ext>
            </a:extLst>
          </p:cNvPr>
          <p:cNvGraphicFramePr>
            <a:graphicFrameLocks noGrp="1"/>
          </p:cNvGraphicFramePr>
          <p:nvPr>
            <p:extLst>
              <p:ext uri="{D42A27DB-BD31-4B8C-83A1-F6EECF244321}">
                <p14:modId xmlns:p14="http://schemas.microsoft.com/office/powerpoint/2010/main" val="1332716841"/>
              </p:ext>
            </p:extLst>
          </p:nvPr>
        </p:nvGraphicFramePr>
        <p:xfrm>
          <a:off x="3811695" y="2694012"/>
          <a:ext cx="8184274" cy="3543300"/>
        </p:xfrm>
        <a:graphic>
          <a:graphicData uri="http://schemas.openxmlformats.org/drawingml/2006/table">
            <a:tbl>
              <a:tblPr firstRow="1" bandRow="1">
                <a:tableStyleId>{5C22544A-7EE6-4342-B048-85BDC9FD1C3A}</a:tableStyleId>
              </a:tblPr>
              <a:tblGrid>
                <a:gridCol w="983400">
                  <a:extLst>
                    <a:ext uri="{9D8B030D-6E8A-4147-A177-3AD203B41FA5}">
                      <a16:colId xmlns:a16="http://schemas.microsoft.com/office/drawing/2014/main" val="2324594873"/>
                    </a:ext>
                  </a:extLst>
                </a:gridCol>
                <a:gridCol w="592137">
                  <a:extLst>
                    <a:ext uri="{9D8B030D-6E8A-4147-A177-3AD203B41FA5}">
                      <a16:colId xmlns:a16="http://schemas.microsoft.com/office/drawing/2014/main" val="2925079197"/>
                    </a:ext>
                  </a:extLst>
                </a:gridCol>
                <a:gridCol w="3933481">
                  <a:extLst>
                    <a:ext uri="{9D8B030D-6E8A-4147-A177-3AD203B41FA5}">
                      <a16:colId xmlns:a16="http://schemas.microsoft.com/office/drawing/2014/main" val="2522678711"/>
                    </a:ext>
                  </a:extLst>
                </a:gridCol>
                <a:gridCol w="676728">
                  <a:extLst>
                    <a:ext uri="{9D8B030D-6E8A-4147-A177-3AD203B41FA5}">
                      <a16:colId xmlns:a16="http://schemas.microsoft.com/office/drawing/2014/main" val="2100730987"/>
                    </a:ext>
                  </a:extLst>
                </a:gridCol>
                <a:gridCol w="888206">
                  <a:extLst>
                    <a:ext uri="{9D8B030D-6E8A-4147-A177-3AD203B41FA5}">
                      <a16:colId xmlns:a16="http://schemas.microsoft.com/office/drawing/2014/main" val="724559964"/>
                    </a:ext>
                  </a:extLst>
                </a:gridCol>
                <a:gridCol w="1110322">
                  <a:extLst>
                    <a:ext uri="{9D8B030D-6E8A-4147-A177-3AD203B41FA5}">
                      <a16:colId xmlns:a16="http://schemas.microsoft.com/office/drawing/2014/main" val="1302166905"/>
                    </a:ext>
                  </a:extLst>
                </a:gridCol>
              </a:tblGrid>
              <a:tr h="493966">
                <a:tc>
                  <a:txBody>
                    <a:bodyPr/>
                    <a:lstStyle/>
                    <a:p>
                      <a:pPr algn="ctr"/>
                      <a:r>
                        <a:rPr lang="zh-CN" altLang="en-US" dirty="0"/>
                        <a:t>类型</a:t>
                      </a:r>
                    </a:p>
                  </a:txBody>
                  <a:tcPr anchor="ctr"/>
                </a:tc>
                <a:tc>
                  <a:txBody>
                    <a:bodyPr/>
                    <a:lstStyle/>
                    <a:p>
                      <a:pPr algn="ctr"/>
                      <a:r>
                        <a:rPr lang="zh-CN" altLang="en-US" dirty="0"/>
                        <a:t>排名</a:t>
                      </a:r>
                    </a:p>
                  </a:txBody>
                  <a:tcPr anchor="ctr"/>
                </a:tc>
                <a:tc>
                  <a:txBody>
                    <a:bodyPr/>
                    <a:lstStyle/>
                    <a:p>
                      <a:pPr algn="ctr"/>
                      <a:r>
                        <a:rPr lang="zh-CN" altLang="en-US" dirty="0"/>
                        <a:t>内容</a:t>
                      </a:r>
                    </a:p>
                  </a:txBody>
                  <a:tcPr anchor="ctr"/>
                </a:tc>
                <a:tc>
                  <a:txBody>
                    <a:bodyPr/>
                    <a:lstStyle/>
                    <a:p>
                      <a:pPr algn="ctr"/>
                      <a:r>
                        <a:rPr lang="zh-CN" altLang="en-US" dirty="0"/>
                        <a:t>状态</a:t>
                      </a:r>
                    </a:p>
                  </a:txBody>
                  <a:tcPr anchor="ctr"/>
                </a:tc>
                <a:tc>
                  <a:txBody>
                    <a:bodyPr/>
                    <a:lstStyle/>
                    <a:p>
                      <a:pPr algn="ctr"/>
                      <a:r>
                        <a:rPr lang="zh-CN" altLang="en-US" dirty="0"/>
                        <a:t>是否论文相关工作</a:t>
                      </a:r>
                    </a:p>
                  </a:txBody>
                  <a:tcPr anchor="ctr"/>
                </a:tc>
                <a:tc>
                  <a:txBody>
                    <a:bodyPr/>
                    <a:lstStyle/>
                    <a:p>
                      <a:pPr algn="ctr"/>
                      <a:r>
                        <a:rPr lang="zh-CN" altLang="en-US" dirty="0"/>
                        <a:t>可否获得毕业资格</a:t>
                      </a:r>
                    </a:p>
                  </a:txBody>
                  <a:tcPr anchor="ctr"/>
                </a:tc>
                <a:extLst>
                  <a:ext uri="{0D108BD9-81ED-4DB2-BD59-A6C34878D82A}">
                    <a16:rowId xmlns:a16="http://schemas.microsoft.com/office/drawing/2014/main" val="3032371941"/>
                  </a:ext>
                </a:extLst>
              </a:tr>
              <a:tr h="493966">
                <a:tc>
                  <a:txBody>
                    <a:bodyPr/>
                    <a:lstStyle/>
                    <a:p>
                      <a:pPr algn="ctr"/>
                      <a:r>
                        <a:rPr lang="en-US" altLang="zh-CN" dirty="0"/>
                        <a:t>SCI</a:t>
                      </a:r>
                      <a:r>
                        <a:rPr lang="zh-CN" altLang="en-US" dirty="0"/>
                        <a:t>论文</a:t>
                      </a:r>
                    </a:p>
                  </a:txBody>
                  <a:tcPr anchor="ctr"/>
                </a:tc>
                <a:tc>
                  <a:txBody>
                    <a:bodyPr/>
                    <a:lstStyle/>
                    <a:p>
                      <a:pPr algn="ctr"/>
                      <a:r>
                        <a:rPr lang="en-US" altLang="zh-CN" dirty="0"/>
                        <a:t>2</a:t>
                      </a:r>
                      <a:endParaRPr lang="zh-CN" altLang="en-US" dirty="0"/>
                    </a:p>
                  </a:txBody>
                  <a:tcPr anchor="ctr"/>
                </a:tc>
                <a:tc>
                  <a:txBody>
                    <a:bodyPr/>
                    <a:lstStyle/>
                    <a:p>
                      <a:pPr algn="ctr"/>
                      <a:r>
                        <a:rPr lang="en-US" altLang="zh-CN" dirty="0"/>
                        <a:t>adaptive mask based attention mechanism for mandarin speech recognition,   CCDC2022.</a:t>
                      </a:r>
                      <a:endParaRPr lang="zh-CN" altLang="en-US" dirty="0"/>
                    </a:p>
                  </a:txBody>
                  <a:tcPr anchor="ctr"/>
                </a:tc>
                <a:tc>
                  <a:txBody>
                    <a:bodyPr/>
                    <a:lstStyle/>
                    <a:p>
                      <a:pPr algn="ctr"/>
                      <a:r>
                        <a:rPr lang="zh-CN" altLang="en-US" dirty="0">
                          <a:solidFill>
                            <a:srgbClr val="C00000"/>
                          </a:solidFill>
                        </a:rPr>
                        <a:t>已投</a:t>
                      </a:r>
                    </a:p>
                  </a:txBody>
                  <a:tcPr anchor="ctr"/>
                </a:tc>
                <a:tc>
                  <a:txBody>
                    <a:bodyPr/>
                    <a:lstStyle/>
                    <a:p>
                      <a:pPr algn="ctr"/>
                      <a:r>
                        <a:rPr lang="zh-CN" altLang="en-US" dirty="0">
                          <a:solidFill>
                            <a:srgbClr val="C00000"/>
                          </a:solidFill>
                        </a:rPr>
                        <a:t>是</a:t>
                      </a:r>
                    </a:p>
                  </a:txBody>
                  <a:tcPr anchor="ctr"/>
                </a:tc>
                <a:tc>
                  <a:txBody>
                    <a:bodyPr/>
                    <a:lstStyle/>
                    <a:p>
                      <a:pPr algn="ctr"/>
                      <a:r>
                        <a:rPr lang="zh-CN" altLang="en-US" dirty="0">
                          <a:solidFill>
                            <a:srgbClr val="C00000"/>
                          </a:solidFill>
                        </a:rPr>
                        <a:t>是</a:t>
                      </a:r>
                    </a:p>
                  </a:txBody>
                  <a:tcPr anchor="ctr"/>
                </a:tc>
                <a:extLst>
                  <a:ext uri="{0D108BD9-81ED-4DB2-BD59-A6C34878D82A}">
                    <a16:rowId xmlns:a16="http://schemas.microsoft.com/office/drawing/2014/main" val="3859047150"/>
                  </a:ext>
                </a:extLst>
              </a:tr>
              <a:tr h="898120">
                <a:tc>
                  <a:txBody>
                    <a:bodyPr/>
                    <a:lstStyle/>
                    <a:p>
                      <a:pPr algn="ctr"/>
                      <a:r>
                        <a:rPr lang="zh-CN" altLang="en-US" dirty="0"/>
                        <a:t>专利</a:t>
                      </a:r>
                    </a:p>
                  </a:txBody>
                  <a:tcPr anchor="ctr"/>
                </a:tc>
                <a:tc>
                  <a:txBody>
                    <a:bodyPr/>
                    <a:lstStyle/>
                    <a:p>
                      <a:pPr algn="ctr"/>
                      <a:r>
                        <a:rPr lang="en-US" altLang="zh-CN" dirty="0"/>
                        <a:t>2</a:t>
                      </a:r>
                      <a:endParaRPr lang="zh-CN" altLang="en-US" dirty="0"/>
                    </a:p>
                  </a:txBody>
                  <a:tcPr anchor="ctr"/>
                </a:tc>
                <a:tc>
                  <a:txBody>
                    <a:bodyPr/>
                    <a:lstStyle/>
                    <a:p>
                      <a:pPr algn="ctr"/>
                      <a:r>
                        <a:rPr lang="zh-CN" altLang="en-US" dirty="0"/>
                        <a:t>李鹏华</a:t>
                      </a:r>
                      <a:r>
                        <a:rPr lang="en-US" altLang="zh-CN" dirty="0"/>
                        <a:t>,</a:t>
                      </a:r>
                      <a:r>
                        <a:rPr lang="zh-CN" altLang="en-US" dirty="0"/>
                        <a:t>程家伟</a:t>
                      </a:r>
                      <a:r>
                        <a:rPr lang="en-US" altLang="zh-CN" dirty="0"/>
                        <a:t>,</a:t>
                      </a:r>
                      <a:r>
                        <a:rPr lang="zh-CN" altLang="en-US" dirty="0"/>
                        <a:t>刘行谋</a:t>
                      </a:r>
                      <a:r>
                        <a:rPr lang="en-US" altLang="zh-CN" dirty="0"/>
                        <a:t>,</a:t>
                      </a:r>
                      <a:r>
                        <a:rPr lang="zh-CN" altLang="en-US" dirty="0"/>
                        <a:t>张亚鹏</a:t>
                      </a:r>
                      <a:r>
                        <a:rPr lang="en-US" altLang="zh-CN" dirty="0"/>
                        <a:t>,</a:t>
                      </a:r>
                      <a:r>
                        <a:rPr lang="zh-CN" altLang="en-US" dirty="0"/>
                        <a:t>俞方舟</a:t>
                      </a:r>
                      <a:r>
                        <a:rPr lang="en-US" altLang="zh-CN" dirty="0"/>
                        <a:t>,</a:t>
                      </a:r>
                      <a:r>
                        <a:rPr lang="zh-CN" altLang="en-US" dirty="0"/>
                        <a:t>陈旭赢</a:t>
                      </a:r>
                      <a:r>
                        <a:rPr lang="en-US" altLang="zh-CN" dirty="0"/>
                        <a:t>,</a:t>
                      </a:r>
                      <a:r>
                        <a:rPr lang="zh-CN" altLang="en-US" dirty="0"/>
                        <a:t>乐磊</a:t>
                      </a:r>
                      <a:r>
                        <a:rPr lang="en-US" altLang="zh-CN" dirty="0"/>
                        <a:t>,</a:t>
                      </a:r>
                      <a:r>
                        <a:rPr lang="zh-CN" altLang="en-US" dirty="0"/>
                        <a:t>张恩浪</a:t>
                      </a:r>
                      <a:r>
                        <a:rPr lang="en-US" altLang="zh-CN" dirty="0"/>
                        <a:t>,</a:t>
                      </a:r>
                      <a:r>
                        <a:rPr lang="zh-CN" altLang="en-US" dirty="0"/>
                        <a:t>董江林</a:t>
                      </a:r>
                      <a:r>
                        <a:rPr lang="en-US" altLang="zh-CN" dirty="0"/>
                        <a:t>. </a:t>
                      </a:r>
                      <a:r>
                        <a:rPr lang="zh-CN" altLang="en-US" dirty="0"/>
                        <a:t>基于自适应掩膜和分组线性变换的轻量级语音识别方法</a:t>
                      </a:r>
                      <a:r>
                        <a:rPr lang="en-US" altLang="zh-CN" dirty="0"/>
                        <a:t>: </a:t>
                      </a:r>
                      <a:r>
                        <a:rPr lang="zh-CN" altLang="en-US" dirty="0"/>
                        <a:t>中国</a:t>
                      </a:r>
                      <a:r>
                        <a:rPr lang="en-US" altLang="zh-CN" dirty="0"/>
                        <a:t>,CN113113000A[P]. 2021-07-13.</a:t>
                      </a:r>
                      <a:endParaRPr lang="zh-CN" altLang="en-US" dirty="0"/>
                    </a:p>
                  </a:txBody>
                  <a:tcPr anchor="ctr"/>
                </a:tc>
                <a:tc>
                  <a:txBody>
                    <a:bodyPr/>
                    <a:lstStyle/>
                    <a:p>
                      <a:pPr algn="ctr"/>
                      <a:r>
                        <a:rPr lang="zh-CN" altLang="en-US" dirty="0">
                          <a:solidFill>
                            <a:srgbClr val="C00000"/>
                          </a:solidFill>
                        </a:rPr>
                        <a:t>公开</a:t>
                      </a:r>
                    </a:p>
                  </a:txBody>
                  <a:tcPr anchor="ctr"/>
                </a:tc>
                <a:tc>
                  <a:txBody>
                    <a:bodyPr/>
                    <a:lstStyle/>
                    <a:p>
                      <a:pPr algn="ctr"/>
                      <a:r>
                        <a:rPr lang="zh-CN" altLang="en-US" dirty="0">
                          <a:solidFill>
                            <a:srgbClr val="C00000"/>
                          </a:solidFill>
                        </a:rPr>
                        <a:t>是</a:t>
                      </a:r>
                    </a:p>
                  </a:txBody>
                  <a:tcPr anchor="ctr"/>
                </a:tc>
                <a:tc>
                  <a:txBody>
                    <a:bodyPr/>
                    <a:lstStyle/>
                    <a:p>
                      <a:pPr algn="ctr"/>
                      <a:r>
                        <a:rPr lang="zh-CN" altLang="en-US" dirty="0">
                          <a:solidFill>
                            <a:srgbClr val="C00000"/>
                          </a:solidFill>
                        </a:rPr>
                        <a:t>是</a:t>
                      </a:r>
                    </a:p>
                  </a:txBody>
                  <a:tcPr anchor="ctr"/>
                </a:tc>
                <a:extLst>
                  <a:ext uri="{0D108BD9-81ED-4DB2-BD59-A6C34878D82A}">
                    <a16:rowId xmlns:a16="http://schemas.microsoft.com/office/drawing/2014/main" val="3642494564"/>
                  </a:ext>
                </a:extLst>
              </a:tr>
              <a:tr h="898120">
                <a:tc>
                  <a:txBody>
                    <a:bodyPr/>
                    <a:lstStyle/>
                    <a:p>
                      <a:pPr algn="ctr"/>
                      <a:r>
                        <a:rPr lang="zh-CN" altLang="en-US" dirty="0"/>
                        <a:t>专利</a:t>
                      </a:r>
                    </a:p>
                  </a:txBody>
                  <a:tcPr anchor="ctr"/>
                </a:tc>
                <a:tc>
                  <a:txBody>
                    <a:bodyPr/>
                    <a:lstStyle/>
                    <a:p>
                      <a:pPr algn="ctr"/>
                      <a:r>
                        <a:rPr lang="en-US" altLang="zh-CN" dirty="0"/>
                        <a:t>2</a:t>
                      </a:r>
                      <a:endParaRPr lang="zh-CN" altLang="en-US" dirty="0"/>
                    </a:p>
                  </a:txBody>
                  <a:tcPr anchor="ctr"/>
                </a:tc>
                <a:tc>
                  <a:txBody>
                    <a:bodyPr/>
                    <a:lstStyle/>
                    <a:p>
                      <a:pPr algn="ctr"/>
                      <a:r>
                        <a:rPr lang="zh-CN" altLang="zh-CN" sz="1350" kern="1200" dirty="0">
                          <a:solidFill>
                            <a:schemeClr val="dk1"/>
                          </a:solidFill>
                          <a:effectLst/>
                          <a:latin typeface="+mn-lt"/>
                          <a:ea typeface="+mn-ea"/>
                          <a:cs typeface="+mn-cs"/>
                        </a:rPr>
                        <a:t>李鹏华</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程家伟</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柴毅</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程安宇</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胡向东</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侯杰</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朱智勤</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张亚鹏</a:t>
                      </a:r>
                      <a:r>
                        <a:rPr lang="en-US" altLang="zh-CN" sz="1350" kern="1200" dirty="0">
                          <a:solidFill>
                            <a:schemeClr val="dk1"/>
                          </a:solidFill>
                          <a:effectLst/>
                          <a:latin typeface="+mn-lt"/>
                          <a:ea typeface="+mn-ea"/>
                          <a:cs typeface="+mn-cs"/>
                        </a:rPr>
                        <a:t>,</a:t>
                      </a:r>
                      <a:r>
                        <a:rPr lang="zh-CN" altLang="zh-CN" sz="1350" kern="1200" dirty="0">
                          <a:solidFill>
                            <a:schemeClr val="dk1"/>
                          </a:solidFill>
                          <a:effectLst/>
                          <a:latin typeface="+mn-lt"/>
                          <a:ea typeface="+mn-ea"/>
                          <a:cs typeface="+mn-cs"/>
                        </a:rPr>
                        <a:t>董江林</a:t>
                      </a:r>
                      <a:r>
                        <a:rPr lang="en-US" altLang="zh-CN" sz="1350" kern="1200" dirty="0">
                          <a:solidFill>
                            <a:schemeClr val="dk1"/>
                          </a:solidFill>
                          <a:effectLst/>
                          <a:latin typeface="+mn-lt"/>
                          <a:ea typeface="+mn-ea"/>
                          <a:cs typeface="+mn-cs"/>
                        </a:rPr>
                        <a:t>. </a:t>
                      </a:r>
                      <a:r>
                        <a:rPr lang="zh-CN" altLang="zh-CN" sz="1350" kern="1200" dirty="0">
                          <a:solidFill>
                            <a:schemeClr val="dk1"/>
                          </a:solidFill>
                          <a:effectLst/>
                          <a:latin typeface="+mn-lt"/>
                          <a:ea typeface="+mn-ea"/>
                          <a:cs typeface="+mn-cs"/>
                        </a:rPr>
                        <a:t>基于蒙特卡洛方法的锂电池异常工况数据自组增强方法</a:t>
                      </a:r>
                      <a:r>
                        <a:rPr lang="en-US" altLang="zh-CN" sz="1350" kern="1200" dirty="0">
                          <a:solidFill>
                            <a:schemeClr val="dk1"/>
                          </a:solidFill>
                          <a:effectLst/>
                          <a:latin typeface="+mn-lt"/>
                          <a:ea typeface="+mn-ea"/>
                          <a:cs typeface="+mn-cs"/>
                        </a:rPr>
                        <a:t>: </a:t>
                      </a:r>
                      <a:r>
                        <a:rPr lang="zh-CN" altLang="zh-CN" sz="1350" kern="1200" dirty="0">
                          <a:solidFill>
                            <a:schemeClr val="dk1"/>
                          </a:solidFill>
                          <a:effectLst/>
                          <a:latin typeface="+mn-lt"/>
                          <a:ea typeface="+mn-ea"/>
                          <a:cs typeface="+mn-cs"/>
                        </a:rPr>
                        <a:t>中国</a:t>
                      </a:r>
                      <a:r>
                        <a:rPr lang="en-US" altLang="zh-CN" sz="1350" kern="1200" dirty="0">
                          <a:solidFill>
                            <a:schemeClr val="dk1"/>
                          </a:solidFill>
                          <a:effectLst/>
                          <a:latin typeface="+mn-lt"/>
                          <a:ea typeface="+mn-ea"/>
                          <a:cs typeface="+mn-cs"/>
                        </a:rPr>
                        <a:t>, CN111767672A[P].2020-10-13.</a:t>
                      </a:r>
                      <a:endParaRPr lang="zh-CN" altLang="en-US" dirty="0"/>
                    </a:p>
                  </a:txBody>
                  <a:tcPr anchor="ctr"/>
                </a:tc>
                <a:tc>
                  <a:txBody>
                    <a:bodyPr/>
                    <a:lstStyle/>
                    <a:p>
                      <a:pPr algn="ctr"/>
                      <a:r>
                        <a:rPr lang="zh-CN" altLang="en-US" dirty="0">
                          <a:solidFill>
                            <a:srgbClr val="C00000"/>
                          </a:solidFill>
                        </a:rPr>
                        <a:t>公开</a:t>
                      </a:r>
                    </a:p>
                  </a:txBody>
                  <a:tcPr anchor="ctr"/>
                </a:tc>
                <a:tc>
                  <a:txBody>
                    <a:bodyPr/>
                    <a:lstStyle/>
                    <a:p>
                      <a:pPr algn="ctr"/>
                      <a:r>
                        <a:rPr lang="zh-CN" altLang="en-US" dirty="0"/>
                        <a:t>否</a:t>
                      </a:r>
                    </a:p>
                  </a:txBody>
                  <a:tcPr anchor="ctr"/>
                </a:tc>
                <a:tc>
                  <a:txBody>
                    <a:bodyPr/>
                    <a:lstStyle/>
                    <a:p>
                      <a:pPr algn="ctr"/>
                      <a:r>
                        <a:rPr lang="zh-CN" altLang="en-US" dirty="0"/>
                        <a:t>是</a:t>
                      </a:r>
                    </a:p>
                  </a:txBody>
                  <a:tcPr anchor="ctr"/>
                </a:tc>
                <a:extLst>
                  <a:ext uri="{0D108BD9-81ED-4DB2-BD59-A6C34878D82A}">
                    <a16:rowId xmlns:a16="http://schemas.microsoft.com/office/drawing/2014/main" val="2518799962"/>
                  </a:ext>
                </a:extLst>
              </a:tr>
              <a:tr h="696043">
                <a:tc>
                  <a:txBody>
                    <a:bodyPr/>
                    <a:lstStyle/>
                    <a:p>
                      <a:pPr algn="ctr"/>
                      <a:r>
                        <a:rPr lang="zh-CN" altLang="en-US" dirty="0"/>
                        <a:t>专利</a:t>
                      </a:r>
                    </a:p>
                  </a:txBody>
                  <a:tcPr anchor="ctr"/>
                </a:tc>
                <a:tc>
                  <a:txBody>
                    <a:bodyPr/>
                    <a:lstStyle/>
                    <a:p>
                      <a:pPr algn="ctr"/>
                      <a:r>
                        <a:rPr lang="en-US" altLang="zh-CN" dirty="0"/>
                        <a:t>7</a:t>
                      </a:r>
                      <a:endParaRPr lang="zh-CN" altLang="en-US" dirty="0"/>
                    </a:p>
                  </a:txBody>
                  <a:tcPr anchor="ctr"/>
                </a:tc>
                <a:tc>
                  <a:txBody>
                    <a:bodyPr/>
                    <a:lstStyle/>
                    <a:p>
                      <a:pPr algn="ctr"/>
                      <a:r>
                        <a:rPr lang="zh-CN" altLang="en-US" dirty="0"/>
                        <a:t>李鹏华</a:t>
                      </a:r>
                      <a:r>
                        <a:rPr lang="en-US" altLang="zh-CN" dirty="0"/>
                        <a:t>,</a:t>
                      </a:r>
                      <a:r>
                        <a:rPr lang="zh-CN" altLang="en-US" dirty="0"/>
                        <a:t>张子健</a:t>
                      </a:r>
                      <a:r>
                        <a:rPr lang="en-US" altLang="zh-CN" dirty="0"/>
                        <a:t>,</a:t>
                      </a:r>
                      <a:r>
                        <a:rPr lang="zh-CN" altLang="en-US" dirty="0"/>
                        <a:t>王平</a:t>
                      </a:r>
                      <a:r>
                        <a:rPr lang="en-US" altLang="zh-CN" dirty="0"/>
                        <a:t>,</a:t>
                      </a:r>
                      <a:r>
                        <a:rPr lang="zh-CN" altLang="en-US" dirty="0"/>
                        <a:t>熊庆宇</a:t>
                      </a:r>
                      <a:r>
                        <a:rPr lang="en-US" altLang="zh-CN" dirty="0"/>
                        <a:t>,</a:t>
                      </a:r>
                      <a:r>
                        <a:rPr lang="zh-CN" altLang="en-US" dirty="0"/>
                        <a:t>邵子璇</a:t>
                      </a:r>
                      <a:r>
                        <a:rPr lang="en-US" altLang="zh-CN" dirty="0"/>
                        <a:t>,</a:t>
                      </a:r>
                      <a:r>
                        <a:rPr lang="zh-CN" altLang="en-US" dirty="0"/>
                        <a:t>侯杰</a:t>
                      </a:r>
                      <a:r>
                        <a:rPr lang="en-US" altLang="zh-CN" dirty="0"/>
                        <a:t>,</a:t>
                      </a:r>
                      <a:r>
                        <a:rPr lang="zh-CN" altLang="en-US" dirty="0"/>
                        <a:t>程家伟</a:t>
                      </a:r>
                      <a:r>
                        <a:rPr lang="en-US" altLang="zh-CN" dirty="0"/>
                        <a:t>. </a:t>
                      </a:r>
                      <a:r>
                        <a:rPr lang="zh-CN" altLang="en-US" dirty="0"/>
                        <a:t>基于改进卷积</a:t>
                      </a:r>
                      <a:r>
                        <a:rPr lang="en-US" altLang="zh-CN" dirty="0"/>
                        <a:t>-</a:t>
                      </a:r>
                      <a:r>
                        <a:rPr lang="zh-CN" altLang="en-US" dirty="0"/>
                        <a:t>长短时记忆神经网络的锂电池容量估算方法</a:t>
                      </a:r>
                      <a:r>
                        <a:rPr lang="en-US" altLang="zh-CN" dirty="0"/>
                        <a:t>: </a:t>
                      </a:r>
                      <a:r>
                        <a:rPr lang="zh-CN" altLang="en-US" dirty="0"/>
                        <a:t>中国</a:t>
                      </a:r>
                      <a:r>
                        <a:rPr lang="en-US" altLang="zh-CN" dirty="0"/>
                        <a:t>, CN111220921A[P].2020-06-02.</a:t>
                      </a:r>
                      <a:endParaRPr lang="zh-CN" altLang="en-US" dirty="0"/>
                    </a:p>
                  </a:txBody>
                  <a:tcPr anchor="ctr"/>
                </a:tc>
                <a:tc>
                  <a:txBody>
                    <a:bodyPr/>
                    <a:lstStyle/>
                    <a:p>
                      <a:pPr algn="ctr"/>
                      <a:r>
                        <a:rPr lang="zh-CN" altLang="en-US" dirty="0">
                          <a:solidFill>
                            <a:srgbClr val="C00000"/>
                          </a:solidFill>
                        </a:rPr>
                        <a:t>公开</a:t>
                      </a:r>
                    </a:p>
                  </a:txBody>
                  <a:tcPr anchor="ctr"/>
                </a:tc>
                <a:tc>
                  <a:txBody>
                    <a:bodyPr/>
                    <a:lstStyle/>
                    <a:p>
                      <a:pPr algn="ctr"/>
                      <a:r>
                        <a:rPr lang="zh-CN" altLang="en-US" dirty="0"/>
                        <a:t>否</a:t>
                      </a:r>
                    </a:p>
                  </a:txBody>
                  <a:tcPr anchor="ctr"/>
                </a:tc>
                <a:tc>
                  <a:txBody>
                    <a:bodyPr/>
                    <a:lstStyle/>
                    <a:p>
                      <a:pPr algn="ctr"/>
                      <a:r>
                        <a:rPr lang="zh-CN" altLang="en-US" dirty="0"/>
                        <a:t>否</a:t>
                      </a:r>
                    </a:p>
                  </a:txBody>
                  <a:tcPr anchor="ctr"/>
                </a:tc>
                <a:extLst>
                  <a:ext uri="{0D108BD9-81ED-4DB2-BD59-A6C34878D82A}">
                    <a16:rowId xmlns:a16="http://schemas.microsoft.com/office/drawing/2014/main" val="2655706560"/>
                  </a:ext>
                </a:extLst>
              </a:tr>
            </a:tbl>
          </a:graphicData>
        </a:graphic>
      </p:graphicFrame>
      <p:grpSp>
        <p:nvGrpSpPr>
          <p:cNvPr id="56" name="组合 55">
            <a:extLst>
              <a:ext uri="{FF2B5EF4-FFF2-40B4-BE49-F238E27FC236}">
                <a16:creationId xmlns:a16="http://schemas.microsoft.com/office/drawing/2014/main" id="{ABB35FB2-2362-4531-8C8A-BBDA8DE8D16E}"/>
              </a:ext>
            </a:extLst>
          </p:cNvPr>
          <p:cNvGrpSpPr/>
          <p:nvPr/>
        </p:nvGrpSpPr>
        <p:grpSpPr>
          <a:xfrm>
            <a:off x="363101" y="2615206"/>
            <a:ext cx="1764196" cy="309959"/>
            <a:chOff x="183397" y="1923646"/>
            <a:chExt cx="2567569" cy="619920"/>
          </a:xfrm>
        </p:grpSpPr>
        <p:sp>
          <p:nvSpPr>
            <p:cNvPr id="57" name="矩形: 圆角 56">
              <a:extLst>
                <a:ext uri="{FF2B5EF4-FFF2-40B4-BE49-F238E27FC236}">
                  <a16:creationId xmlns:a16="http://schemas.microsoft.com/office/drawing/2014/main" id="{B3DD5FA2-75C1-4AC5-A0F8-0AA1FE8D9A84}"/>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矩形: 圆角 4">
              <a:extLst>
                <a:ext uri="{FF2B5EF4-FFF2-40B4-BE49-F238E27FC236}">
                  <a16:creationId xmlns:a16="http://schemas.microsoft.com/office/drawing/2014/main" id="{BA3565DA-BA0E-40CA-A92D-FE4D462F38F2}"/>
                </a:ext>
              </a:extLst>
            </p:cNvPr>
            <p:cNvSpPr txBox="1"/>
            <p:nvPr/>
          </p:nvSpPr>
          <p:spPr>
            <a:xfrm>
              <a:off x="213659" y="1953908"/>
              <a:ext cx="2507045"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59" name="文本框 58">
            <a:extLst>
              <a:ext uri="{FF2B5EF4-FFF2-40B4-BE49-F238E27FC236}">
                <a16:creationId xmlns:a16="http://schemas.microsoft.com/office/drawing/2014/main" id="{8743A7EC-9387-418F-B8EA-7ECD40A1490E}"/>
              </a:ext>
            </a:extLst>
          </p:cNvPr>
          <p:cNvSpPr txBox="1"/>
          <p:nvPr/>
        </p:nvSpPr>
        <p:spPr>
          <a:xfrm>
            <a:off x="463885" y="2600908"/>
            <a:ext cx="1850659"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已达到学术指标</a:t>
            </a:r>
            <a:endParaRPr lang="zh-CN" altLang="en-US" sz="1600" dirty="0">
              <a:solidFill>
                <a:schemeClr val="bg1"/>
              </a:solidFill>
            </a:endParaRPr>
          </a:p>
        </p:txBody>
      </p:sp>
      <p:sp>
        <p:nvSpPr>
          <p:cNvPr id="60" name="文本框 59">
            <a:extLst>
              <a:ext uri="{FF2B5EF4-FFF2-40B4-BE49-F238E27FC236}">
                <a16:creationId xmlns:a16="http://schemas.microsoft.com/office/drawing/2014/main" id="{0652DF08-7B51-456D-A972-46237B36F6AB}"/>
              </a:ext>
            </a:extLst>
          </p:cNvPr>
          <p:cNvSpPr txBox="1"/>
          <p:nvPr/>
        </p:nvSpPr>
        <p:spPr>
          <a:xfrm>
            <a:off x="428643" y="3012176"/>
            <a:ext cx="2399994" cy="1433726"/>
          </a:xfrm>
          <a:prstGeom prst="rect">
            <a:avLst/>
          </a:prstGeom>
          <a:noFill/>
          <a:ln w="9525">
            <a:noFill/>
          </a:ln>
        </p:spPr>
        <p:txBody>
          <a:bodyPr wrap="square">
            <a:spAutoFit/>
          </a:bodyPr>
          <a:lstStyle/>
          <a:p>
            <a:pPr latinLnBrk="1">
              <a:lnSpc>
                <a:spcPct val="14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平均字错误率</a:t>
            </a:r>
            <a:r>
              <a:rPr lang="en-US" altLang="zh-CN" sz="1600" dirty="0">
                <a:solidFill>
                  <a:srgbClr val="C00000"/>
                </a:solidFill>
                <a:latin typeface="微软雅黑" panose="020B0503020204020204" pitchFamily="34" charset="-122"/>
                <a:ea typeface="微软雅黑" panose="020B0503020204020204" pitchFamily="34" charset="-122"/>
              </a:rPr>
              <a:t>6.17%</a:t>
            </a:r>
            <a:r>
              <a:rPr lang="zh-CN" altLang="en-US" sz="1600" dirty="0">
                <a:latin typeface="微软雅黑" panose="020B0503020204020204" pitchFamily="34" charset="-122"/>
                <a:ea typeface="微软雅黑" panose="020B0503020204020204" pitchFamily="34" charset="-122"/>
              </a:rPr>
              <a:t>，超过预期指标要求</a:t>
            </a:r>
            <a:r>
              <a:rPr lang="en-US" altLang="zh-CN" sz="1600" dirty="0">
                <a:latin typeface="微软雅黑" panose="020B0503020204020204" pitchFamily="34" charset="-122"/>
                <a:ea typeface="微软雅黑" panose="020B0503020204020204" pitchFamily="34" charset="-122"/>
              </a:rPr>
              <a:t>;</a:t>
            </a:r>
          </a:p>
          <a:p>
            <a:pPr latinLnBrk="1">
              <a:lnSpc>
                <a:spcPct val="14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模型参数量</a:t>
            </a:r>
            <a:r>
              <a:rPr lang="en-US" altLang="zh-CN"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19.9M</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，超过预期指标要求</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6" name="组合 65">
            <a:extLst>
              <a:ext uri="{FF2B5EF4-FFF2-40B4-BE49-F238E27FC236}">
                <a16:creationId xmlns:a16="http://schemas.microsoft.com/office/drawing/2014/main" id="{9A9F1AA1-55EB-46BB-91E2-F6F093658E46}"/>
              </a:ext>
            </a:extLst>
          </p:cNvPr>
          <p:cNvGrpSpPr/>
          <p:nvPr/>
        </p:nvGrpSpPr>
        <p:grpSpPr>
          <a:xfrm>
            <a:off x="3844544" y="2205067"/>
            <a:ext cx="1764196" cy="309959"/>
            <a:chOff x="183397" y="1923646"/>
            <a:chExt cx="2567569" cy="619920"/>
          </a:xfrm>
        </p:grpSpPr>
        <p:sp>
          <p:nvSpPr>
            <p:cNvPr id="67" name="矩形: 圆角 66">
              <a:extLst>
                <a:ext uri="{FF2B5EF4-FFF2-40B4-BE49-F238E27FC236}">
                  <a16:creationId xmlns:a16="http://schemas.microsoft.com/office/drawing/2014/main" id="{56604EF1-B8D2-4E96-9A3C-3074AA2263CA}"/>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矩形: 圆角 4">
              <a:extLst>
                <a:ext uri="{FF2B5EF4-FFF2-40B4-BE49-F238E27FC236}">
                  <a16:creationId xmlns:a16="http://schemas.microsoft.com/office/drawing/2014/main" id="{3782DCB5-56DA-4678-B824-0F8CC94AFAFA}"/>
                </a:ext>
              </a:extLst>
            </p:cNvPr>
            <p:cNvSpPr txBox="1"/>
            <p:nvPr/>
          </p:nvSpPr>
          <p:spPr>
            <a:xfrm>
              <a:off x="213659" y="1953908"/>
              <a:ext cx="2507045"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69" name="文本框 68">
            <a:extLst>
              <a:ext uri="{FF2B5EF4-FFF2-40B4-BE49-F238E27FC236}">
                <a16:creationId xmlns:a16="http://schemas.microsoft.com/office/drawing/2014/main" id="{D40741D5-6DD5-4044-9252-8D0E67C46596}"/>
              </a:ext>
            </a:extLst>
          </p:cNvPr>
          <p:cNvSpPr txBox="1"/>
          <p:nvPr/>
        </p:nvSpPr>
        <p:spPr>
          <a:xfrm>
            <a:off x="3945328" y="2190769"/>
            <a:ext cx="1850659"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已达到成果指标</a:t>
            </a:r>
            <a:endParaRPr lang="zh-CN" altLang="en-US" sz="1600" dirty="0">
              <a:solidFill>
                <a:schemeClr val="bg1"/>
              </a:solidFill>
            </a:endParaRPr>
          </a:p>
        </p:txBody>
      </p:sp>
      <p:sp>
        <p:nvSpPr>
          <p:cNvPr id="70" name="矩形 69">
            <a:extLst>
              <a:ext uri="{FF2B5EF4-FFF2-40B4-BE49-F238E27FC236}">
                <a16:creationId xmlns:a16="http://schemas.microsoft.com/office/drawing/2014/main" id="{6F06B495-451E-4E01-BFB2-0A619620AE9A}"/>
              </a:ext>
            </a:extLst>
          </p:cNvPr>
          <p:cNvSpPr/>
          <p:nvPr/>
        </p:nvSpPr>
        <p:spPr>
          <a:xfrm>
            <a:off x="249355" y="1458705"/>
            <a:ext cx="3060634" cy="50895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9E4C251-7A2F-43BE-BC1B-639592301975}"/>
              </a:ext>
            </a:extLst>
          </p:cNvPr>
          <p:cNvSpPr/>
          <p:nvPr/>
        </p:nvSpPr>
        <p:spPr>
          <a:xfrm>
            <a:off x="3652382" y="1467301"/>
            <a:ext cx="8420281" cy="5080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Tree>
    <p:extLst>
      <p:ext uri="{BB962C8B-B14F-4D97-AF65-F5344CB8AC3E}">
        <p14:creationId xmlns:p14="http://schemas.microsoft.com/office/powerpoint/2010/main" val="97518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84784"/>
            <a:ext cx="12192000" cy="14419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484784"/>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6" name="表格 4">
            <a:extLst>
              <a:ext uri="{FF2B5EF4-FFF2-40B4-BE49-F238E27FC236}">
                <a16:creationId xmlns:a16="http://schemas.microsoft.com/office/drawing/2014/main" id="{13123EC9-3462-48DD-B06A-BC2078DED181}"/>
              </a:ext>
            </a:extLst>
          </p:cNvPr>
          <p:cNvGraphicFramePr>
            <a:graphicFrameLocks noGrp="1"/>
          </p:cNvGraphicFramePr>
          <p:nvPr>
            <p:extLst>
              <p:ext uri="{D42A27DB-BD31-4B8C-83A1-F6EECF244321}">
                <p14:modId xmlns:p14="http://schemas.microsoft.com/office/powerpoint/2010/main" val="2805206352"/>
              </p:ext>
            </p:extLst>
          </p:nvPr>
        </p:nvGraphicFramePr>
        <p:xfrm>
          <a:off x="1127448" y="2960948"/>
          <a:ext cx="10080000" cy="3626640"/>
        </p:xfrm>
        <a:graphic>
          <a:graphicData uri="http://schemas.openxmlformats.org/drawingml/2006/table">
            <a:tbl>
              <a:tblPr firstRow="1" bandRow="1">
                <a:tableStyleId>{5C22544A-7EE6-4342-B048-85BDC9FD1C3A}</a:tableStyleId>
              </a:tblPr>
              <a:tblGrid>
                <a:gridCol w="1429968">
                  <a:extLst>
                    <a:ext uri="{9D8B030D-6E8A-4147-A177-3AD203B41FA5}">
                      <a16:colId xmlns:a16="http://schemas.microsoft.com/office/drawing/2014/main" val="4159931831"/>
                    </a:ext>
                  </a:extLst>
                </a:gridCol>
                <a:gridCol w="3096344">
                  <a:extLst>
                    <a:ext uri="{9D8B030D-6E8A-4147-A177-3AD203B41FA5}">
                      <a16:colId xmlns:a16="http://schemas.microsoft.com/office/drawing/2014/main" val="708468337"/>
                    </a:ext>
                  </a:extLst>
                </a:gridCol>
                <a:gridCol w="4633448">
                  <a:extLst>
                    <a:ext uri="{9D8B030D-6E8A-4147-A177-3AD203B41FA5}">
                      <a16:colId xmlns:a16="http://schemas.microsoft.com/office/drawing/2014/main" val="1914864251"/>
                    </a:ext>
                  </a:extLst>
                </a:gridCol>
                <a:gridCol w="920240">
                  <a:extLst>
                    <a:ext uri="{9D8B030D-6E8A-4147-A177-3AD203B41FA5}">
                      <a16:colId xmlns:a16="http://schemas.microsoft.com/office/drawing/2014/main" val="2803984611"/>
                    </a:ext>
                  </a:extLst>
                </a:gridCol>
              </a:tblGrid>
              <a:tr h="342000">
                <a:tc gridSpan="2">
                  <a:txBody>
                    <a:bodyPr/>
                    <a:lstStyle/>
                    <a:p>
                      <a:pPr algn="ctr"/>
                      <a:r>
                        <a:rPr lang="zh-CN" altLang="en-US" sz="1500" dirty="0">
                          <a:solidFill>
                            <a:schemeClr val="tx1"/>
                          </a:solidFill>
                        </a:rPr>
                        <a:t>内容</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5">
                        <a:lumMod val="40000"/>
                        <a:lumOff val="60000"/>
                      </a:schemeClr>
                    </a:solidFill>
                  </a:tcPr>
                </a:tc>
                <a:tc hMerge="1">
                  <a:txBody>
                    <a:bodyPr/>
                    <a:lstStyle/>
                    <a:p>
                      <a:pPr algn="ctr"/>
                      <a:endParaRPr lang="zh-CN" altLang="en-US" dirty="0">
                        <a:solidFill>
                          <a:schemeClr val="tx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zh-CN" altLang="en-US" sz="1500" dirty="0">
                          <a:solidFill>
                            <a:schemeClr val="tx1"/>
                          </a:solidFill>
                        </a:rPr>
                        <a:t>完成情况</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5">
                        <a:lumMod val="40000"/>
                        <a:lumOff val="60000"/>
                      </a:schemeClr>
                    </a:solidFill>
                  </a:tcPr>
                </a:tc>
                <a:tc>
                  <a:txBody>
                    <a:bodyPr/>
                    <a:lstStyle/>
                    <a:p>
                      <a:pPr algn="ctr"/>
                      <a:r>
                        <a:rPr lang="zh-CN" altLang="en-US" sz="1500" dirty="0">
                          <a:solidFill>
                            <a:schemeClr val="tx1"/>
                          </a:solidFill>
                        </a:rPr>
                        <a:t>完成度</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685778678"/>
                  </a:ext>
                </a:extLst>
              </a:tr>
              <a:tr h="342000">
                <a:tc rowSpan="3">
                  <a:txBody>
                    <a:bodyPr/>
                    <a:lstStyle/>
                    <a:p>
                      <a:pPr algn="ctr"/>
                      <a:r>
                        <a:rPr lang="zh-CN" altLang="en-US" sz="1500" b="1" dirty="0"/>
                        <a:t>研究内容</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研究内容一</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已完成算法设计和实验</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15739709"/>
                  </a:ext>
                </a:extLst>
              </a:tr>
              <a:tr h="342000">
                <a:tc vMerge="1">
                  <a:txBody>
                    <a:bodyPr/>
                    <a:lstStyle/>
                    <a:p>
                      <a:endParaRPr lang="zh-CN" alt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研究内容二</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已完成算法设计和实验</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671355"/>
                  </a:ext>
                </a:extLst>
              </a:tr>
              <a:tr h="342000">
                <a:tc vMerge="1">
                  <a:txBody>
                    <a:bodyPr/>
                    <a:lstStyle/>
                    <a:p>
                      <a:endParaRPr lang="zh-CN" alt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研究内容三</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已完成算法设计和部分实验。待完成：不同超参数下的实验</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80%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013129656"/>
                  </a:ext>
                </a:extLst>
              </a:tr>
              <a:tr h="342000">
                <a:tc rowSpan="2">
                  <a:txBody>
                    <a:bodyPr/>
                    <a:lstStyle/>
                    <a:p>
                      <a:pPr algn="ctr"/>
                      <a:r>
                        <a:rPr lang="zh-CN" altLang="en-US" sz="1500" b="1" dirty="0"/>
                        <a:t>学术指标</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平均字错误率不高于</a:t>
                      </a:r>
                      <a:r>
                        <a:rPr lang="en-US" altLang="zh-CN" sz="1500" dirty="0"/>
                        <a:t>10%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500" dirty="0"/>
                        <a:t>AISHELL1</a:t>
                      </a:r>
                      <a:r>
                        <a:rPr lang="zh-CN" altLang="en-US" sz="1500" dirty="0"/>
                        <a:t>平均字错误率为</a:t>
                      </a:r>
                      <a:r>
                        <a:rPr lang="en-US" altLang="zh-CN" sz="1500" dirty="0"/>
                        <a:t>6.17%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70749244"/>
                  </a:ext>
                </a:extLst>
              </a:tr>
              <a:tr h="342000">
                <a:tc vMerge="1">
                  <a:txBody>
                    <a:bodyPr/>
                    <a:lstStyle/>
                    <a:p>
                      <a:endParaRPr lang="zh-CN" alt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模型参数量不高于</a:t>
                      </a:r>
                      <a:r>
                        <a:rPr lang="en-US" altLang="zh-CN" sz="1500" dirty="0"/>
                        <a:t>30M</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模型参数量为</a:t>
                      </a:r>
                      <a:r>
                        <a:rPr lang="en-US" altLang="zh-CN" sz="1500" dirty="0"/>
                        <a:t>19.9M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90687213"/>
                  </a:ext>
                </a:extLst>
              </a:tr>
              <a:tr h="342000">
                <a:tc rowSpan="2">
                  <a:txBody>
                    <a:bodyPr/>
                    <a:lstStyle/>
                    <a:p>
                      <a:pPr algn="ctr"/>
                      <a:r>
                        <a:rPr lang="zh-CN" altLang="en-US" sz="1500" b="1" dirty="0"/>
                        <a:t>成果指标</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发表论文</a:t>
                      </a:r>
                      <a:r>
                        <a:rPr lang="en-US" altLang="zh-CN" sz="1500" dirty="0"/>
                        <a:t>1</a:t>
                      </a:r>
                      <a:r>
                        <a:rPr lang="zh-CN" altLang="en-US" sz="1500" dirty="0"/>
                        <a:t>篇</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已投相关</a:t>
                      </a:r>
                      <a:r>
                        <a:rPr lang="en-US" altLang="zh-CN" sz="1500" dirty="0"/>
                        <a:t>SCI</a:t>
                      </a:r>
                      <a:r>
                        <a:rPr lang="zh-CN" altLang="en-US" sz="1500" dirty="0"/>
                        <a:t>期刊论文</a:t>
                      </a:r>
                      <a:r>
                        <a:rPr lang="en-US" altLang="zh-CN" sz="1500" dirty="0"/>
                        <a:t>1</a:t>
                      </a:r>
                      <a:r>
                        <a:rPr lang="zh-CN" altLang="en-US" sz="1500" dirty="0"/>
                        <a:t>篇</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43041738"/>
                  </a:ext>
                </a:extLst>
              </a:tr>
              <a:tr h="342000">
                <a:tc vMerge="1">
                  <a:txBody>
                    <a:bodyPr/>
                    <a:lstStyle/>
                    <a:p>
                      <a:endParaRPr lang="zh-CN" alt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发表专利</a:t>
                      </a:r>
                      <a:r>
                        <a:rPr lang="en-US" altLang="zh-CN" sz="1500" dirty="0"/>
                        <a:t>1</a:t>
                      </a:r>
                      <a:r>
                        <a:rPr lang="zh-CN" altLang="en-US" sz="1500" dirty="0"/>
                        <a:t>件</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公开相关专利</a:t>
                      </a:r>
                      <a:r>
                        <a:rPr lang="en-US" altLang="zh-CN" sz="1500" dirty="0"/>
                        <a:t>3</a:t>
                      </a:r>
                      <a:r>
                        <a:rPr lang="zh-CN" altLang="en-US" sz="1500" dirty="0"/>
                        <a:t>件</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32192335"/>
                  </a:ext>
                </a:extLst>
              </a:tr>
              <a:tr h="342000">
                <a:tc rowSpan="2">
                  <a:txBody>
                    <a:bodyPr/>
                    <a:lstStyle/>
                    <a:p>
                      <a:pPr algn="ctr"/>
                      <a:r>
                        <a:rPr lang="zh-CN" altLang="en-US" sz="1500" b="1" dirty="0"/>
                        <a:t>毕业条件</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学分（学位课≥</a:t>
                      </a:r>
                      <a:r>
                        <a:rPr lang="en-US" altLang="zh-CN" sz="1500" dirty="0"/>
                        <a:t>18,</a:t>
                      </a:r>
                      <a:r>
                        <a:rPr lang="zh-CN" altLang="en-US" sz="1500" dirty="0"/>
                        <a:t>总学分≥</a:t>
                      </a:r>
                      <a:r>
                        <a:rPr lang="en-US" altLang="zh-CN" sz="1500" dirty="0"/>
                        <a:t>33</a:t>
                      </a:r>
                      <a:r>
                        <a:rPr lang="zh-CN" altLang="en-US" sz="1500" dirty="0"/>
                        <a: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学位课</a:t>
                      </a:r>
                      <a:r>
                        <a:rPr lang="en-US" altLang="zh-CN" sz="1500" dirty="0"/>
                        <a:t>19</a:t>
                      </a:r>
                      <a:r>
                        <a:rPr lang="zh-CN" altLang="en-US" sz="1500" dirty="0"/>
                        <a:t>学分，非学位课</a:t>
                      </a:r>
                      <a:r>
                        <a:rPr lang="en-US" altLang="zh-CN" sz="1500" dirty="0"/>
                        <a:t>14</a:t>
                      </a:r>
                      <a:r>
                        <a:rPr lang="zh-CN" altLang="en-US" sz="1500" dirty="0"/>
                        <a:t>学分，共计</a:t>
                      </a:r>
                      <a:r>
                        <a:rPr lang="en-US" altLang="zh-CN" sz="1500" dirty="0"/>
                        <a:t>33</a:t>
                      </a:r>
                      <a:r>
                        <a:rPr lang="zh-CN" altLang="en-US" sz="1500" dirty="0"/>
                        <a:t>学分</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226411726"/>
                  </a:ext>
                </a:extLst>
              </a:tr>
              <a:tr h="342000">
                <a:tc vMerge="1">
                  <a:txBody>
                    <a:bodyPr/>
                    <a:lstStyle/>
                    <a:p>
                      <a:endParaRPr lang="zh-CN" alt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毕业资格</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sz="1500" dirty="0"/>
                        <a:t>满足</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500" dirty="0"/>
                        <a:t>100%</a:t>
                      </a:r>
                      <a:endParaRPr lang="zh-CN" altLang="en-US" sz="15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98448197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0" name="文本框 19">
            <a:extLst>
              <a:ext uri="{FF2B5EF4-FFF2-40B4-BE49-F238E27FC236}">
                <a16:creationId xmlns:a16="http://schemas.microsoft.com/office/drawing/2014/main" id="{7707E2CB-DBF9-4004-A147-59BA3DD4E0AD}"/>
              </a:ext>
            </a:extLst>
          </p:cNvPr>
          <p:cNvSpPr txBox="1"/>
          <p:nvPr/>
        </p:nvSpPr>
        <p:spPr>
          <a:xfrm>
            <a:off x="517800" y="1628800"/>
            <a:ext cx="4750107" cy="700576"/>
          </a:xfrm>
          <a:prstGeom prst="rect">
            <a:avLst/>
          </a:prstGeom>
          <a:noFill/>
          <a:ln w="9525">
            <a:noFill/>
          </a:ln>
        </p:spPr>
        <p:txBody>
          <a:bodyPr wrap="square">
            <a:spAutoFit/>
          </a:bodyPr>
          <a:lstStyle/>
          <a:p>
            <a:pP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语音</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是语言和声音的结合，是人类思维活动的最直接表现，也是一种</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重要的人机交互</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途径。</a:t>
            </a:r>
          </a:p>
        </p:txBody>
      </p:sp>
      <p:sp>
        <p:nvSpPr>
          <p:cNvPr id="3" name="箭头: 下 2">
            <a:extLst>
              <a:ext uri="{FF2B5EF4-FFF2-40B4-BE49-F238E27FC236}">
                <a16:creationId xmlns:a16="http://schemas.microsoft.com/office/drawing/2014/main" id="{972E39C9-FDB9-48BC-A608-ABDB0F24BDA6}"/>
              </a:ext>
            </a:extLst>
          </p:cNvPr>
          <p:cNvSpPr/>
          <p:nvPr/>
        </p:nvSpPr>
        <p:spPr>
          <a:xfrm>
            <a:off x="2678999" y="2420888"/>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E63738C-69AF-4BAA-9DA6-009A0806BDFB}"/>
              </a:ext>
            </a:extLst>
          </p:cNvPr>
          <p:cNvSpPr txBox="1"/>
          <p:nvPr/>
        </p:nvSpPr>
        <p:spPr>
          <a:xfrm>
            <a:off x="535249" y="2924944"/>
            <a:ext cx="4732658" cy="700576"/>
          </a:xfrm>
          <a:prstGeom prst="rect">
            <a:avLst/>
          </a:prstGeom>
          <a:noFill/>
          <a:ln w="9525">
            <a:noFill/>
          </a:ln>
        </p:spPr>
        <p:txBody>
          <a:bodyPr wrap="square">
            <a:spAutoFit/>
          </a:bodyPr>
          <a:lstStyle/>
          <a:p>
            <a:pPr latinLnBrk="1">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自动语音识别</a:t>
            </a:r>
            <a:r>
              <a:rPr lang="en-US" altLang="zh-CN" sz="1400" dirty="0">
                <a:latin typeface="微软雅黑" panose="020B0503020204020204" pitchFamily="34" charset="-122"/>
                <a:ea typeface="微软雅黑" panose="020B0503020204020204" pitchFamily="34" charset="-122"/>
              </a:rPr>
              <a:t>(Automatic Speech Recognition, ASR)</a:t>
            </a:r>
            <a:r>
              <a:rPr lang="zh-CN" altLang="en-US" sz="1400" dirty="0">
                <a:latin typeface="微软雅黑" panose="020B0503020204020204" pitchFamily="34" charset="-122"/>
                <a:ea typeface="微软雅黑" panose="020B0503020204020204" pitchFamily="34" charset="-122"/>
              </a:rPr>
              <a:t>：机器从语音信号中提取语言信息，并转换成文本。</a:t>
            </a:r>
            <a:endParaRPr lang="en-US" altLang="zh-CN" sz="1400" dirty="0">
              <a:latin typeface="微软雅黑" panose="020B0503020204020204" pitchFamily="34" charset="-122"/>
              <a:ea typeface="微软雅黑" panose="020B0503020204020204" pitchFamily="34" charset="-122"/>
            </a:endParaRPr>
          </a:p>
        </p:txBody>
      </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9" name="图片 58">
            <a:extLst>
              <a:ext uri="{FF2B5EF4-FFF2-40B4-BE49-F238E27FC236}">
                <a16:creationId xmlns:a16="http://schemas.microsoft.com/office/drawing/2014/main" id="{1CF0031E-5877-4B7D-929D-9E1502036A79}"/>
              </a:ext>
            </a:extLst>
          </p:cNvPr>
          <p:cNvPicPr>
            <a:picLocks noChangeAspect="1"/>
          </p:cNvPicPr>
          <p:nvPr/>
        </p:nvPicPr>
        <p:blipFill>
          <a:blip r:embed="rId3"/>
          <a:stretch>
            <a:fillRect/>
          </a:stretch>
        </p:blipFill>
        <p:spPr>
          <a:xfrm>
            <a:off x="5591944" y="1781665"/>
            <a:ext cx="1973904" cy="1315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7" name="Picture 13">
            <a:extLst>
              <a:ext uri="{FF2B5EF4-FFF2-40B4-BE49-F238E27FC236}">
                <a16:creationId xmlns:a16="http://schemas.microsoft.com/office/drawing/2014/main" id="{15096C84-A4ED-4E4A-A9AE-11639C29C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5088" y="1758177"/>
            <a:ext cx="2193225" cy="1339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箭头: 下 40">
            <a:extLst>
              <a:ext uri="{FF2B5EF4-FFF2-40B4-BE49-F238E27FC236}">
                <a16:creationId xmlns:a16="http://schemas.microsoft.com/office/drawing/2014/main" id="{959C804A-D0FB-405B-9DE8-FEE2B3B6CA03}"/>
              </a:ext>
            </a:extLst>
          </p:cNvPr>
          <p:cNvSpPr/>
          <p:nvPr/>
        </p:nvSpPr>
        <p:spPr>
          <a:xfrm>
            <a:off x="2678999" y="393305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8DDCC7B-1815-4C35-A185-C958473F9860}"/>
              </a:ext>
            </a:extLst>
          </p:cNvPr>
          <p:cNvSpPr/>
          <p:nvPr/>
        </p:nvSpPr>
        <p:spPr>
          <a:xfrm>
            <a:off x="513816" y="2937357"/>
            <a:ext cx="4754092" cy="7840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0762505-BF27-44B3-B0CA-9F885F1A11E5}"/>
              </a:ext>
            </a:extLst>
          </p:cNvPr>
          <p:cNvSpPr/>
          <p:nvPr/>
        </p:nvSpPr>
        <p:spPr>
          <a:xfrm>
            <a:off x="517801" y="1641213"/>
            <a:ext cx="4750107" cy="700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37164E1B-F233-4D2B-9641-35EAA79ADDFE}"/>
              </a:ext>
            </a:extLst>
          </p:cNvPr>
          <p:cNvSpPr txBox="1"/>
          <p:nvPr/>
        </p:nvSpPr>
        <p:spPr>
          <a:xfrm>
            <a:off x="540338" y="4452947"/>
            <a:ext cx="4732658" cy="1346907"/>
          </a:xfrm>
          <a:prstGeom prst="rect">
            <a:avLst/>
          </a:prstGeom>
          <a:noFill/>
          <a:ln w="9525">
            <a:noFill/>
          </a:ln>
        </p:spPr>
        <p:txBody>
          <a:bodyPr wrap="square">
            <a:spAutoFit/>
          </a:bodyPr>
          <a:lstStyle/>
          <a:p>
            <a:pPr marL="285750" indent="-285750" latinLnBrk="1">
              <a:lnSpc>
                <a:spcPct val="150000"/>
              </a:lnSpc>
              <a:buFont typeface="Wingdings" panose="05000000000000000000" pitchFamily="2" charset="2"/>
              <a:buChar char="n"/>
            </a:pPr>
            <a:r>
              <a:rPr lang="zh-CN" altLang="en-US" sz="1400" dirty="0">
                <a:solidFill>
                  <a:srgbClr val="C00000"/>
                </a:solidFill>
                <a:latin typeface="微软雅黑" panose="020B0503020204020204" pitchFamily="34" charset="-122"/>
                <a:ea typeface="微软雅黑" panose="020B0503020204020204" pitchFamily="34" charset="-122"/>
              </a:rPr>
              <a:t>语音交互</a:t>
            </a:r>
            <a:r>
              <a:rPr lang="zh-CN" altLang="en-US" sz="1400" dirty="0">
                <a:latin typeface="微软雅黑" panose="020B0503020204020204" pitchFamily="34" charset="-122"/>
                <a:ea typeface="微软雅黑" panose="020B0503020204020204" pitchFamily="34" charset="-122"/>
              </a:rPr>
              <a:t>：语音识别作为电子设备的输入接口，使得操作过程更自然、方便，如智能客服、语音翻译。</a:t>
            </a:r>
            <a:endParaRPr lang="en-US" altLang="zh-CN" sz="1400" dirty="0">
              <a:latin typeface="微软雅黑" panose="020B0503020204020204" pitchFamily="34" charset="-122"/>
              <a:ea typeface="微软雅黑" panose="020B0503020204020204" pitchFamily="34" charset="-122"/>
            </a:endParaRPr>
          </a:p>
          <a:p>
            <a:pPr marL="285750" indent="-285750" latinLnBrk="1">
              <a:lnSpc>
                <a:spcPct val="150000"/>
              </a:lnSpc>
              <a:buFont typeface="Wingdings" panose="05000000000000000000" pitchFamily="2" charset="2"/>
              <a:buChar char="n"/>
            </a:pPr>
            <a:r>
              <a:rPr lang="zh-CN" altLang="en-US" sz="1400" dirty="0">
                <a:solidFill>
                  <a:srgbClr val="C00000"/>
                </a:solidFill>
                <a:latin typeface="微软雅黑" panose="020B0503020204020204" pitchFamily="34" charset="-122"/>
                <a:ea typeface="微软雅黑" panose="020B0503020204020204" pitchFamily="34" charset="-122"/>
              </a:rPr>
              <a:t>语音控制</a:t>
            </a:r>
            <a:r>
              <a:rPr lang="zh-CN" altLang="en-US" sz="1400" dirty="0">
                <a:latin typeface="微软雅黑" panose="020B0503020204020204" pitchFamily="34" charset="-122"/>
                <a:ea typeface="微软雅黑" panose="020B0503020204020204" pitchFamily="34" charset="-122"/>
              </a:rPr>
              <a:t>：通过语音控制电子设备，实现电子设备操控的自动化，如驾驶中操控、智能家居控制。</a:t>
            </a:r>
            <a:endParaRPr lang="en-US" altLang="zh-CN" sz="1400" dirty="0">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F3942DC3-9E0E-4B46-B7C9-8EC39C847614}"/>
              </a:ext>
            </a:extLst>
          </p:cNvPr>
          <p:cNvSpPr/>
          <p:nvPr/>
        </p:nvSpPr>
        <p:spPr>
          <a:xfrm>
            <a:off x="518905" y="4465360"/>
            <a:ext cx="4754092" cy="1447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a:extLst>
              <a:ext uri="{FF2B5EF4-FFF2-40B4-BE49-F238E27FC236}">
                <a16:creationId xmlns:a16="http://schemas.microsoft.com/office/drawing/2014/main" id="{EB95A992-7B4B-4D4A-8884-E59E7FF556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7561" y="3974244"/>
            <a:ext cx="1973904" cy="12241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20" name="Picture 4">
            <a:extLst>
              <a:ext uri="{FF2B5EF4-FFF2-40B4-BE49-F238E27FC236}">
                <a16:creationId xmlns:a16="http://schemas.microsoft.com/office/drawing/2014/main" id="{2A3C16F3-CB42-4667-9A9F-F885DE8821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6180" y="3974244"/>
            <a:ext cx="1987217" cy="12189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22" name="Picture 6">
            <a:extLst>
              <a:ext uri="{FF2B5EF4-FFF2-40B4-BE49-F238E27FC236}">
                <a16:creationId xmlns:a16="http://schemas.microsoft.com/office/drawing/2014/main" id="{C2702ABB-25F1-4BF2-A376-2EFB8414E8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5089" y="3969060"/>
            <a:ext cx="2193224" cy="1203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文本框 14">
            <a:extLst>
              <a:ext uri="{FF2B5EF4-FFF2-40B4-BE49-F238E27FC236}">
                <a16:creationId xmlns:a16="http://schemas.microsoft.com/office/drawing/2014/main" id="{D88A5EB0-C2E1-4C84-AC81-E1D752734DDF}"/>
              </a:ext>
            </a:extLst>
          </p:cNvPr>
          <p:cNvSpPr txBox="1"/>
          <p:nvPr/>
        </p:nvSpPr>
        <p:spPr>
          <a:xfrm>
            <a:off x="6037115" y="3338365"/>
            <a:ext cx="107566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语音交流</a:t>
            </a:r>
          </a:p>
        </p:txBody>
      </p:sp>
      <p:sp>
        <p:nvSpPr>
          <p:cNvPr id="62" name="文本框 61">
            <a:extLst>
              <a:ext uri="{FF2B5EF4-FFF2-40B4-BE49-F238E27FC236}">
                <a16:creationId xmlns:a16="http://schemas.microsoft.com/office/drawing/2014/main" id="{4FD77544-89E4-425B-9E18-5CDFC267CCB9}"/>
              </a:ext>
            </a:extLst>
          </p:cNvPr>
          <p:cNvSpPr txBox="1"/>
          <p:nvPr/>
        </p:nvSpPr>
        <p:spPr>
          <a:xfrm>
            <a:off x="6002275" y="5301208"/>
            <a:ext cx="124062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驾驶中操控</a:t>
            </a:r>
          </a:p>
        </p:txBody>
      </p:sp>
      <p:sp>
        <p:nvSpPr>
          <p:cNvPr id="63" name="文本框 62">
            <a:extLst>
              <a:ext uri="{FF2B5EF4-FFF2-40B4-BE49-F238E27FC236}">
                <a16:creationId xmlns:a16="http://schemas.microsoft.com/office/drawing/2014/main" id="{3A66649C-2D3E-4401-97FE-A4D3309AABF4}"/>
              </a:ext>
            </a:extLst>
          </p:cNvPr>
          <p:cNvSpPr txBox="1"/>
          <p:nvPr/>
        </p:nvSpPr>
        <p:spPr>
          <a:xfrm>
            <a:off x="7894637" y="5301208"/>
            <a:ext cx="154817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智能家居控制</a:t>
            </a:r>
          </a:p>
        </p:txBody>
      </p:sp>
      <p:sp>
        <p:nvSpPr>
          <p:cNvPr id="64" name="文本框 63">
            <a:extLst>
              <a:ext uri="{FF2B5EF4-FFF2-40B4-BE49-F238E27FC236}">
                <a16:creationId xmlns:a16="http://schemas.microsoft.com/office/drawing/2014/main" id="{BD49363F-BF78-4F5A-80E9-F596B701E1A8}"/>
              </a:ext>
            </a:extLst>
          </p:cNvPr>
          <p:cNvSpPr txBox="1"/>
          <p:nvPr/>
        </p:nvSpPr>
        <p:spPr>
          <a:xfrm>
            <a:off x="10385707" y="5270537"/>
            <a:ext cx="124062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语音翻译</a:t>
            </a:r>
          </a:p>
        </p:txBody>
      </p:sp>
      <p:sp>
        <p:nvSpPr>
          <p:cNvPr id="66" name="文本框 65">
            <a:extLst>
              <a:ext uri="{FF2B5EF4-FFF2-40B4-BE49-F238E27FC236}">
                <a16:creationId xmlns:a16="http://schemas.microsoft.com/office/drawing/2014/main" id="{93C0318F-37CE-4BC2-9621-6B0731D899BC}"/>
              </a:ext>
            </a:extLst>
          </p:cNvPr>
          <p:cNvSpPr txBox="1"/>
          <p:nvPr/>
        </p:nvSpPr>
        <p:spPr>
          <a:xfrm>
            <a:off x="8004212" y="3335357"/>
            <a:ext cx="154817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智能客服</a:t>
            </a:r>
          </a:p>
        </p:txBody>
      </p:sp>
      <p:pic>
        <p:nvPicPr>
          <p:cNvPr id="9224" name="Picture 8">
            <a:extLst>
              <a:ext uri="{FF2B5EF4-FFF2-40B4-BE49-F238E27FC236}">
                <a16:creationId xmlns:a16="http://schemas.microsoft.com/office/drawing/2014/main" id="{A37538EB-C72F-4446-BD61-603378D3B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3794" y="1781665"/>
            <a:ext cx="2071988" cy="1341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8" name="文本框 67">
            <a:extLst>
              <a:ext uri="{FF2B5EF4-FFF2-40B4-BE49-F238E27FC236}">
                <a16:creationId xmlns:a16="http://schemas.microsoft.com/office/drawing/2014/main" id="{81C3D8D2-4E3B-42D0-BEEF-E7684ACF9700}"/>
              </a:ext>
            </a:extLst>
          </p:cNvPr>
          <p:cNvSpPr txBox="1"/>
          <p:nvPr/>
        </p:nvSpPr>
        <p:spPr>
          <a:xfrm>
            <a:off x="10423869" y="3342474"/>
            <a:ext cx="107566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语音助手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2" name="矩形: 圆角 71">
            <a:extLst>
              <a:ext uri="{FF2B5EF4-FFF2-40B4-BE49-F238E27FC236}">
                <a16:creationId xmlns:a16="http://schemas.microsoft.com/office/drawing/2014/main" id="{971EFAC8-943B-4D63-929A-36C67E4F7C4B}"/>
              </a:ext>
            </a:extLst>
          </p:cNvPr>
          <p:cNvSpPr/>
          <p:nvPr/>
        </p:nvSpPr>
        <p:spPr>
          <a:xfrm>
            <a:off x="839416" y="2348880"/>
            <a:ext cx="10530351" cy="1637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8E5EB356-07A1-4ED0-9C06-5F44C4FA1A3B}"/>
              </a:ext>
            </a:extLst>
          </p:cNvPr>
          <p:cNvSpPr/>
          <p:nvPr/>
        </p:nvSpPr>
        <p:spPr>
          <a:xfrm>
            <a:off x="1536541" y="1609264"/>
            <a:ext cx="1904052" cy="4432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早期基于</a:t>
            </a:r>
            <a:r>
              <a:rPr lang="en-US" altLang="zh-CN" sz="1600" dirty="0">
                <a:latin typeface="微软雅黑" panose="020B0503020204020204" pitchFamily="34" charset="-122"/>
                <a:ea typeface="微软雅黑" panose="020B0503020204020204" pitchFamily="34" charset="-122"/>
              </a:rPr>
              <a:t>GMM-HMM</a:t>
            </a:r>
            <a:r>
              <a:rPr lang="zh-CN" altLang="en-US" sz="1600" dirty="0">
                <a:latin typeface="微软雅黑" panose="020B0503020204020204" pitchFamily="34" charset="-122"/>
                <a:ea typeface="微软雅黑" panose="020B0503020204020204" pitchFamily="34" charset="-122"/>
              </a:rPr>
              <a:t>的方法</a:t>
            </a:r>
          </a:p>
        </p:txBody>
      </p:sp>
      <p:sp>
        <p:nvSpPr>
          <p:cNvPr id="75" name="矩形 74">
            <a:extLst>
              <a:ext uri="{FF2B5EF4-FFF2-40B4-BE49-F238E27FC236}">
                <a16:creationId xmlns:a16="http://schemas.microsoft.com/office/drawing/2014/main" id="{DF5072AC-BB76-4836-8F38-B99EED731814}"/>
              </a:ext>
            </a:extLst>
          </p:cNvPr>
          <p:cNvSpPr/>
          <p:nvPr/>
        </p:nvSpPr>
        <p:spPr>
          <a:xfrm>
            <a:off x="4943694" y="1609263"/>
            <a:ext cx="1368330" cy="4273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C00000"/>
                </a:solidFill>
                <a:latin typeface="微软雅黑" panose="020B0503020204020204" pitchFamily="34" charset="-122"/>
                <a:ea typeface="微软雅黑" panose="020B0503020204020204" pitchFamily="34" charset="-122"/>
              </a:rPr>
              <a:t>端到端方法</a:t>
            </a:r>
          </a:p>
        </p:txBody>
      </p:sp>
      <p:cxnSp>
        <p:nvCxnSpPr>
          <p:cNvPr id="76" name="直接连接符 75">
            <a:extLst>
              <a:ext uri="{FF2B5EF4-FFF2-40B4-BE49-F238E27FC236}">
                <a16:creationId xmlns:a16="http://schemas.microsoft.com/office/drawing/2014/main" id="{4E382A9C-ED41-49F4-8EF2-C3ABC649C7B6}"/>
              </a:ext>
            </a:extLst>
          </p:cNvPr>
          <p:cNvCxnSpPr>
            <a:cxnSpLocks/>
            <a:stCxn id="75" idx="2"/>
          </p:cNvCxnSpPr>
          <p:nvPr/>
        </p:nvCxnSpPr>
        <p:spPr>
          <a:xfrm>
            <a:off x="5627859" y="2036656"/>
            <a:ext cx="1182408" cy="30777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EA14B02-E673-49EC-AEAF-4930131F8113}"/>
              </a:ext>
            </a:extLst>
          </p:cNvPr>
          <p:cNvCxnSpPr>
            <a:cxnSpLocks/>
            <a:stCxn id="74" idx="3"/>
            <a:endCxn id="75" idx="1"/>
          </p:cNvCxnSpPr>
          <p:nvPr/>
        </p:nvCxnSpPr>
        <p:spPr>
          <a:xfrm flipV="1">
            <a:off x="3440593" y="1822960"/>
            <a:ext cx="1503101" cy="7922"/>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CA14DFC-0E59-4E8A-9393-038FDF984BCB}"/>
              </a:ext>
            </a:extLst>
          </p:cNvPr>
          <p:cNvCxnSpPr>
            <a:cxnSpLocks/>
          </p:cNvCxnSpPr>
          <p:nvPr/>
        </p:nvCxnSpPr>
        <p:spPr>
          <a:xfrm>
            <a:off x="1303119" y="3212976"/>
            <a:ext cx="94560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2655A04D-AA2F-4C91-AED6-8004DC7EEFD9}"/>
              </a:ext>
            </a:extLst>
          </p:cNvPr>
          <p:cNvSpPr txBox="1"/>
          <p:nvPr/>
        </p:nvSpPr>
        <p:spPr>
          <a:xfrm>
            <a:off x="1483140" y="3435208"/>
            <a:ext cx="1281672" cy="307777"/>
          </a:xfrm>
          <a:prstGeom prst="rect">
            <a:avLst/>
          </a:prstGeom>
          <a:noFill/>
        </p:spPr>
        <p:txBody>
          <a:bodyPr wrap="square">
            <a:spAutoFit/>
          </a:bodyPr>
          <a:lstStyle/>
          <a:p>
            <a:r>
              <a:rPr lang="en-US" altLang="zh-CN" sz="1400" dirty="0">
                <a:latin typeface="微软雅黑" panose="020B0503020204020204" pitchFamily="34" charset="-122"/>
                <a:ea typeface="微软雅黑" panose="020B0503020204020204" pitchFamily="34" charset="-122"/>
              </a:rPr>
              <a:t>GMM-DNN</a:t>
            </a:r>
            <a:endParaRPr lang="zh-CN" altLang="en-US" sz="1400" dirty="0">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E669915A-7007-4C25-9646-B02F453006E6}"/>
              </a:ext>
            </a:extLst>
          </p:cNvPr>
          <p:cNvSpPr txBox="1"/>
          <p:nvPr/>
        </p:nvSpPr>
        <p:spPr>
          <a:xfrm>
            <a:off x="4437812" y="3450868"/>
            <a:ext cx="2204402" cy="307777"/>
          </a:xfrm>
          <a:prstGeom prst="rect">
            <a:avLst/>
          </a:prstGeom>
          <a:noFill/>
        </p:spPr>
        <p:txBody>
          <a:bodyPr wrap="square">
            <a:spAutoFit/>
          </a:bodyPr>
          <a:lstStyle/>
          <a:p>
            <a:r>
              <a:rPr lang="en-US" altLang="zh-CN" sz="1400" dirty="0">
                <a:latin typeface="微软雅黑" panose="020B0503020204020204" pitchFamily="34" charset="-122"/>
                <a:ea typeface="微软雅黑" panose="020B0503020204020204" pitchFamily="34" charset="-122"/>
              </a:rPr>
              <a:t>Transducer</a:t>
            </a:r>
            <a:endParaRPr lang="zh-CN" altLang="en-US" sz="1400" dirty="0">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FBA26154-7CA8-4B95-BCC5-9FA0EBD8E037}"/>
              </a:ext>
            </a:extLst>
          </p:cNvPr>
          <p:cNvSpPr txBox="1"/>
          <p:nvPr/>
        </p:nvSpPr>
        <p:spPr>
          <a:xfrm>
            <a:off x="3268868" y="2726540"/>
            <a:ext cx="2685060"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联结时序分类</a:t>
            </a:r>
            <a:r>
              <a:rPr lang="en-US" altLang="zh-CN" sz="1400" dirty="0">
                <a:latin typeface="微软雅黑" panose="020B0503020204020204" pitchFamily="34" charset="-122"/>
                <a:ea typeface="微软雅黑" panose="020B0503020204020204" pitchFamily="34" charset="-122"/>
              </a:rPr>
              <a:t>(CTC)</a:t>
            </a:r>
            <a:endParaRPr lang="zh-CN" altLang="en-US" sz="1400" dirty="0">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5646E939-7D0B-404E-BB03-121506F0502D}"/>
              </a:ext>
            </a:extLst>
          </p:cNvPr>
          <p:cNvSpPr txBox="1"/>
          <p:nvPr/>
        </p:nvSpPr>
        <p:spPr>
          <a:xfrm>
            <a:off x="6705116" y="2664621"/>
            <a:ext cx="1083665"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注意力机制</a:t>
            </a:r>
          </a:p>
        </p:txBody>
      </p:sp>
      <p:sp>
        <p:nvSpPr>
          <p:cNvPr id="85" name="文本框 84">
            <a:extLst>
              <a:ext uri="{FF2B5EF4-FFF2-40B4-BE49-F238E27FC236}">
                <a16:creationId xmlns:a16="http://schemas.microsoft.com/office/drawing/2014/main" id="{247F363E-C5CF-4243-B622-C5A448E1AE81}"/>
              </a:ext>
            </a:extLst>
          </p:cNvPr>
          <p:cNvSpPr txBox="1"/>
          <p:nvPr/>
        </p:nvSpPr>
        <p:spPr>
          <a:xfrm>
            <a:off x="8054735" y="3469520"/>
            <a:ext cx="1761363" cy="307777"/>
          </a:xfrm>
          <a:prstGeom prst="rect">
            <a:avLst/>
          </a:prstGeom>
          <a:noFill/>
        </p:spPr>
        <p:txBody>
          <a:bodyPr wrap="square">
            <a:spAutoFit/>
          </a:bodyPr>
          <a:lstStyle/>
          <a:p>
            <a:r>
              <a:rPr lang="en-US" altLang="zh-CN" sz="1400" dirty="0">
                <a:latin typeface="微软雅黑" panose="020B0503020204020204" pitchFamily="34" charset="-122"/>
                <a:ea typeface="微软雅黑" panose="020B0503020204020204" pitchFamily="34" charset="-122"/>
              </a:rPr>
              <a:t>CNN-RNN</a:t>
            </a:r>
            <a:endParaRPr lang="zh-CN" altLang="en-US" sz="1400"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69C6C39C-ACAF-4A6B-9E44-60DD91AFA028}"/>
              </a:ext>
            </a:extLst>
          </p:cNvPr>
          <p:cNvSpPr txBox="1"/>
          <p:nvPr/>
        </p:nvSpPr>
        <p:spPr>
          <a:xfrm>
            <a:off x="8823917" y="2612882"/>
            <a:ext cx="225062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编解码器结构</a:t>
            </a:r>
          </a:p>
        </p:txBody>
      </p:sp>
      <p:cxnSp>
        <p:nvCxnSpPr>
          <p:cNvPr id="87" name="直接连接符 86">
            <a:extLst>
              <a:ext uri="{FF2B5EF4-FFF2-40B4-BE49-F238E27FC236}">
                <a16:creationId xmlns:a16="http://schemas.microsoft.com/office/drawing/2014/main" id="{203813DB-9B28-4156-A54B-E10D7CA57EDC}"/>
              </a:ext>
            </a:extLst>
          </p:cNvPr>
          <p:cNvCxnSpPr>
            <a:cxnSpLocks/>
            <a:stCxn id="75" idx="2"/>
          </p:cNvCxnSpPr>
          <p:nvPr/>
        </p:nvCxnSpPr>
        <p:spPr>
          <a:xfrm flipH="1">
            <a:off x="4547828" y="2036656"/>
            <a:ext cx="1080031" cy="29985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9D89F5E9-6D26-4BCB-A904-33B22AB8CE05}"/>
              </a:ext>
            </a:extLst>
          </p:cNvPr>
          <p:cNvSpPr/>
          <p:nvPr/>
        </p:nvSpPr>
        <p:spPr>
          <a:xfrm>
            <a:off x="3124855" y="2456892"/>
            <a:ext cx="7848839" cy="1432360"/>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03E3D83-0B90-4860-A481-1AD822FADEA2}"/>
              </a:ext>
            </a:extLst>
          </p:cNvPr>
          <p:cNvSpPr/>
          <p:nvPr/>
        </p:nvSpPr>
        <p:spPr>
          <a:xfrm>
            <a:off x="3124852" y="244993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神经网络</a:t>
            </a:r>
          </a:p>
        </p:txBody>
      </p:sp>
      <p:cxnSp>
        <p:nvCxnSpPr>
          <p:cNvPr id="91" name="直接连接符 90">
            <a:extLst>
              <a:ext uri="{FF2B5EF4-FFF2-40B4-BE49-F238E27FC236}">
                <a16:creationId xmlns:a16="http://schemas.microsoft.com/office/drawing/2014/main" id="{3BFC150F-B926-4F09-ACE5-D8B4D2F67D5C}"/>
              </a:ext>
            </a:extLst>
          </p:cNvPr>
          <p:cNvCxnSpPr>
            <a:cxnSpLocks/>
          </p:cNvCxnSpPr>
          <p:nvPr/>
        </p:nvCxnSpPr>
        <p:spPr>
          <a:xfrm flipV="1">
            <a:off x="3931333" y="2996952"/>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A20E884-E931-48BE-8911-9A9D3725AE92}"/>
              </a:ext>
            </a:extLst>
          </p:cNvPr>
          <p:cNvCxnSpPr>
            <a:cxnSpLocks/>
          </p:cNvCxnSpPr>
          <p:nvPr/>
        </p:nvCxnSpPr>
        <p:spPr>
          <a:xfrm flipV="1">
            <a:off x="7274690" y="2996952"/>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DF9BFEC-2EAC-4BE4-B770-C75AED6DCB6D}"/>
              </a:ext>
            </a:extLst>
          </p:cNvPr>
          <p:cNvCxnSpPr>
            <a:cxnSpLocks/>
          </p:cNvCxnSpPr>
          <p:nvPr/>
        </p:nvCxnSpPr>
        <p:spPr>
          <a:xfrm flipV="1">
            <a:off x="9464193" y="2974665"/>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C151313D-895E-47F5-86A8-3389F415AD2C}"/>
              </a:ext>
            </a:extLst>
          </p:cNvPr>
          <p:cNvCxnSpPr>
            <a:cxnSpLocks/>
          </p:cNvCxnSpPr>
          <p:nvPr/>
        </p:nvCxnSpPr>
        <p:spPr>
          <a:xfrm>
            <a:off x="2097440" y="3219184"/>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86E8286-FD48-4B5C-914F-DEFE4B9BDB3E}"/>
              </a:ext>
            </a:extLst>
          </p:cNvPr>
          <p:cNvCxnSpPr>
            <a:cxnSpLocks/>
          </p:cNvCxnSpPr>
          <p:nvPr/>
        </p:nvCxnSpPr>
        <p:spPr>
          <a:xfrm>
            <a:off x="5285092" y="3238092"/>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5DDD523-A171-4316-9C07-F15D6A298B6A}"/>
              </a:ext>
            </a:extLst>
          </p:cNvPr>
          <p:cNvCxnSpPr>
            <a:cxnSpLocks/>
          </p:cNvCxnSpPr>
          <p:nvPr/>
        </p:nvCxnSpPr>
        <p:spPr>
          <a:xfrm>
            <a:off x="8577537" y="3238092"/>
            <a:ext cx="0" cy="21602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D16D187C-B676-45AF-BC36-C3B72FFB1144}"/>
              </a:ext>
            </a:extLst>
          </p:cNvPr>
          <p:cNvPicPr>
            <a:picLocks noChangeAspect="1"/>
          </p:cNvPicPr>
          <p:nvPr/>
        </p:nvPicPr>
        <p:blipFill>
          <a:blip r:embed="rId4"/>
          <a:stretch>
            <a:fillRect/>
          </a:stretch>
        </p:blipFill>
        <p:spPr>
          <a:xfrm>
            <a:off x="3682744" y="4189405"/>
            <a:ext cx="3098421" cy="1658964"/>
          </a:xfrm>
          <a:prstGeom prst="rect">
            <a:avLst/>
          </a:prstGeom>
        </p:spPr>
      </p:pic>
      <p:grpSp>
        <p:nvGrpSpPr>
          <p:cNvPr id="70" name="组合 69">
            <a:extLst>
              <a:ext uri="{FF2B5EF4-FFF2-40B4-BE49-F238E27FC236}">
                <a16:creationId xmlns:a16="http://schemas.microsoft.com/office/drawing/2014/main" id="{CFA61353-33E9-48CB-BECA-F4929A6C881F}"/>
              </a:ext>
            </a:extLst>
          </p:cNvPr>
          <p:cNvGrpSpPr/>
          <p:nvPr/>
        </p:nvGrpSpPr>
        <p:grpSpPr>
          <a:xfrm>
            <a:off x="263353" y="4060147"/>
            <a:ext cx="3450437" cy="1931845"/>
            <a:chOff x="11637000" y="2324073"/>
            <a:chExt cx="4112573" cy="2303427"/>
          </a:xfrm>
        </p:grpSpPr>
        <p:graphicFrame>
          <p:nvGraphicFramePr>
            <p:cNvPr id="71" name="对象 70">
              <a:extLst>
                <a:ext uri="{FF2B5EF4-FFF2-40B4-BE49-F238E27FC236}">
                  <a16:creationId xmlns:a16="http://schemas.microsoft.com/office/drawing/2014/main" id="{A0BF3C01-739A-498D-9A9E-3A4C3DCFB288}"/>
                </a:ext>
              </a:extLst>
            </p:cNvPr>
            <p:cNvGraphicFramePr>
              <a:graphicFrameLocks noChangeAspect="1"/>
            </p:cNvGraphicFramePr>
            <p:nvPr>
              <p:extLst>
                <p:ext uri="{D42A27DB-BD31-4B8C-83A1-F6EECF244321}">
                  <p14:modId xmlns:p14="http://schemas.microsoft.com/office/powerpoint/2010/main" val="178854369"/>
                </p:ext>
              </p:extLst>
            </p:nvPr>
          </p:nvGraphicFramePr>
          <p:xfrm>
            <a:off x="12492422" y="2937320"/>
            <a:ext cx="2232673" cy="596035"/>
          </p:xfrm>
          <a:graphic>
            <a:graphicData uri="http://schemas.openxmlformats.org/presentationml/2006/ole">
              <mc:AlternateContent xmlns:mc="http://schemas.openxmlformats.org/markup-compatibility/2006">
                <mc:Choice xmlns:v="urn:schemas-microsoft-com:vml" Requires="v">
                  <p:oleObj spid="_x0000_s8353" name="Equation" r:id="rId5" imgW="1473120" imgH="393480" progId="Equation.DSMT4">
                    <p:embed/>
                  </p:oleObj>
                </mc:Choice>
                <mc:Fallback>
                  <p:oleObj name="Equation" r:id="rId5" imgW="1473120" imgH="393480" progId="Equation.DSMT4">
                    <p:embed/>
                    <p:pic>
                      <p:nvPicPr>
                        <p:cNvPr id="41" name="对象 40">
                          <a:extLst>
                            <a:ext uri="{FF2B5EF4-FFF2-40B4-BE49-F238E27FC236}">
                              <a16:creationId xmlns:a16="http://schemas.microsoft.com/office/drawing/2014/main" id="{6CE4BA81-FAB6-4514-AD86-216DCDAF82C6}"/>
                            </a:ext>
                          </a:extLst>
                        </p:cNvPr>
                        <p:cNvPicPr/>
                        <p:nvPr/>
                      </p:nvPicPr>
                      <p:blipFill>
                        <a:blip r:embed="rId6"/>
                        <a:stretch>
                          <a:fillRect/>
                        </a:stretch>
                      </p:blipFill>
                      <p:spPr>
                        <a:xfrm>
                          <a:off x="12492422" y="2937320"/>
                          <a:ext cx="2232673" cy="596035"/>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05EBB71F-3195-4FFF-A5BE-622A9AE8FAC7}"/>
                </a:ext>
              </a:extLst>
            </p:cNvPr>
            <p:cNvSpPr/>
            <p:nvPr/>
          </p:nvSpPr>
          <p:spPr>
            <a:xfrm>
              <a:off x="11637001" y="2324073"/>
              <a:ext cx="4021649" cy="2303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7" name="对象 76">
              <a:extLst>
                <a:ext uri="{FF2B5EF4-FFF2-40B4-BE49-F238E27FC236}">
                  <a16:creationId xmlns:a16="http://schemas.microsoft.com/office/drawing/2014/main" id="{CDDD7BFE-06B0-4BA1-849F-6E711E8B7A43}"/>
                </a:ext>
              </a:extLst>
            </p:cNvPr>
            <p:cNvGraphicFramePr>
              <a:graphicFrameLocks noChangeAspect="1"/>
            </p:cNvGraphicFramePr>
            <p:nvPr>
              <p:extLst>
                <p:ext uri="{D42A27DB-BD31-4B8C-83A1-F6EECF244321}">
                  <p14:modId xmlns:p14="http://schemas.microsoft.com/office/powerpoint/2010/main" val="1092249850"/>
                </p:ext>
              </p:extLst>
            </p:nvPr>
          </p:nvGraphicFramePr>
          <p:xfrm>
            <a:off x="12104340" y="3526527"/>
            <a:ext cx="226262" cy="287969"/>
          </p:xfrm>
          <a:graphic>
            <a:graphicData uri="http://schemas.openxmlformats.org/presentationml/2006/ole">
              <mc:AlternateContent xmlns:mc="http://schemas.openxmlformats.org/markup-compatibility/2006">
                <mc:Choice xmlns:v="urn:schemas-microsoft-com:vml" Requires="v">
                  <p:oleObj spid="_x0000_s8354" name="Equation" r:id="rId7" imgW="139680" imgH="177480" progId="Equation.DSMT4">
                    <p:embed/>
                  </p:oleObj>
                </mc:Choice>
                <mc:Fallback>
                  <p:oleObj name="Equation" r:id="rId7" imgW="139680" imgH="177480" progId="Equation.DSMT4">
                    <p:embed/>
                    <p:pic>
                      <p:nvPicPr>
                        <p:cNvPr id="43" name="对象 42">
                          <a:extLst>
                            <a:ext uri="{FF2B5EF4-FFF2-40B4-BE49-F238E27FC236}">
                              <a16:creationId xmlns:a16="http://schemas.microsoft.com/office/drawing/2014/main" id="{8C35FDEE-C9D3-4ACB-A4D7-CD5ED47A88AB}"/>
                            </a:ext>
                          </a:extLst>
                        </p:cNvPr>
                        <p:cNvPicPr/>
                        <p:nvPr/>
                      </p:nvPicPr>
                      <p:blipFill>
                        <a:blip r:embed="rId8"/>
                        <a:stretch>
                          <a:fillRect/>
                        </a:stretch>
                      </p:blipFill>
                      <p:spPr>
                        <a:xfrm>
                          <a:off x="12104340" y="3526527"/>
                          <a:ext cx="226262" cy="287969"/>
                        </a:xfrm>
                        <a:prstGeom prst="rect">
                          <a:avLst/>
                        </a:prstGeom>
                      </p:spPr>
                    </p:pic>
                  </p:oleObj>
                </mc:Fallback>
              </mc:AlternateContent>
            </a:graphicData>
          </a:graphic>
        </p:graphicFrame>
        <p:sp>
          <p:nvSpPr>
            <p:cNvPr id="80" name="文本框 79">
              <a:extLst>
                <a:ext uri="{FF2B5EF4-FFF2-40B4-BE49-F238E27FC236}">
                  <a16:creationId xmlns:a16="http://schemas.microsoft.com/office/drawing/2014/main" id="{F2E28AA1-6E75-4A5C-A64C-DC85EBC7869D}"/>
                </a:ext>
              </a:extLst>
            </p:cNvPr>
            <p:cNvSpPr txBox="1"/>
            <p:nvPr/>
          </p:nvSpPr>
          <p:spPr>
            <a:xfrm>
              <a:off x="11846555" y="3467222"/>
              <a:ext cx="3888431" cy="1100632"/>
            </a:xfrm>
            <a:prstGeom prst="rect">
              <a:avLst/>
            </a:prstGeom>
            <a:noFill/>
          </p:spPr>
          <p:txBody>
            <a:bodyPr wrap="square" rtlCol="0">
              <a:spAutoFit/>
            </a:bodyPr>
            <a:lstStyle/>
            <a:p>
              <a:pPr marL="342900" indent="-3429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：替换的字符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单词</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a:t>
              </a:r>
              <a:endParaRPr lang="en-US" altLang="zh-CN" sz="1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：删除的字符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单词</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a:t>
              </a:r>
              <a:endParaRPr lang="en-US" altLang="zh-CN" sz="1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：插入的字符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单词</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a:t>
              </a:r>
              <a:endParaRPr lang="en-US" altLang="zh-CN" sz="1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：参考文本的字符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单词</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a:t>
              </a:r>
              <a:endParaRPr lang="en-US" altLang="zh-CN" sz="1400" dirty="0">
                <a:latin typeface="微软雅黑" panose="020B0503020204020204" pitchFamily="34" charset="-122"/>
                <a:ea typeface="微软雅黑" panose="020B0503020204020204" pitchFamily="34" charset="-122"/>
              </a:endParaRPr>
            </a:p>
          </p:txBody>
        </p:sp>
        <p:graphicFrame>
          <p:nvGraphicFramePr>
            <p:cNvPr id="90" name="对象 89">
              <a:extLst>
                <a:ext uri="{FF2B5EF4-FFF2-40B4-BE49-F238E27FC236}">
                  <a16:creationId xmlns:a16="http://schemas.microsoft.com/office/drawing/2014/main" id="{DD122009-1402-4759-9B35-385C6AC1372A}"/>
                </a:ext>
              </a:extLst>
            </p:cNvPr>
            <p:cNvGraphicFramePr>
              <a:graphicFrameLocks noChangeAspect="1"/>
            </p:cNvGraphicFramePr>
            <p:nvPr>
              <p:extLst>
                <p:ext uri="{D42A27DB-BD31-4B8C-83A1-F6EECF244321}">
                  <p14:modId xmlns:p14="http://schemas.microsoft.com/office/powerpoint/2010/main" val="404729909"/>
                </p:ext>
              </p:extLst>
            </p:nvPr>
          </p:nvGraphicFramePr>
          <p:xfrm>
            <a:off x="12096605" y="3798295"/>
            <a:ext cx="241730" cy="241730"/>
          </p:xfrm>
          <a:graphic>
            <a:graphicData uri="http://schemas.openxmlformats.org/presentationml/2006/ole">
              <mc:AlternateContent xmlns:mc="http://schemas.openxmlformats.org/markup-compatibility/2006">
                <mc:Choice xmlns:v="urn:schemas-microsoft-com:vml" Requires="v">
                  <p:oleObj spid="_x0000_s8355" name="Equation" r:id="rId9" imgW="164880" imgH="164880" progId="Equation.DSMT4">
                    <p:embed/>
                  </p:oleObj>
                </mc:Choice>
                <mc:Fallback>
                  <p:oleObj name="Equation" r:id="rId9" imgW="164880" imgH="164880" progId="Equation.DSMT4">
                    <p:embed/>
                    <p:pic>
                      <p:nvPicPr>
                        <p:cNvPr id="45" name="对象 44">
                          <a:extLst>
                            <a:ext uri="{FF2B5EF4-FFF2-40B4-BE49-F238E27FC236}">
                              <a16:creationId xmlns:a16="http://schemas.microsoft.com/office/drawing/2014/main" id="{AEE05873-8246-45F7-87FA-09B975530AA5}"/>
                            </a:ext>
                          </a:extLst>
                        </p:cNvPr>
                        <p:cNvPicPr/>
                        <p:nvPr/>
                      </p:nvPicPr>
                      <p:blipFill>
                        <a:blip r:embed="rId10"/>
                        <a:stretch>
                          <a:fillRect/>
                        </a:stretch>
                      </p:blipFill>
                      <p:spPr>
                        <a:xfrm>
                          <a:off x="12096605" y="3798295"/>
                          <a:ext cx="241730" cy="241730"/>
                        </a:xfrm>
                        <a:prstGeom prst="rect">
                          <a:avLst/>
                        </a:prstGeom>
                      </p:spPr>
                    </p:pic>
                  </p:oleObj>
                </mc:Fallback>
              </mc:AlternateContent>
            </a:graphicData>
          </a:graphic>
        </p:graphicFrame>
        <p:graphicFrame>
          <p:nvGraphicFramePr>
            <p:cNvPr id="97" name="对象 96">
              <a:extLst>
                <a:ext uri="{FF2B5EF4-FFF2-40B4-BE49-F238E27FC236}">
                  <a16:creationId xmlns:a16="http://schemas.microsoft.com/office/drawing/2014/main" id="{182244B6-E9B9-4260-BFC9-476B039FBD94}"/>
                </a:ext>
              </a:extLst>
            </p:cNvPr>
            <p:cNvGraphicFramePr>
              <a:graphicFrameLocks noChangeAspect="1"/>
            </p:cNvGraphicFramePr>
            <p:nvPr>
              <p:extLst>
                <p:ext uri="{D42A27DB-BD31-4B8C-83A1-F6EECF244321}">
                  <p14:modId xmlns:p14="http://schemas.microsoft.com/office/powerpoint/2010/main" val="3792132430"/>
                </p:ext>
              </p:extLst>
            </p:nvPr>
          </p:nvGraphicFramePr>
          <p:xfrm>
            <a:off x="12108913" y="4040025"/>
            <a:ext cx="185738" cy="241301"/>
          </p:xfrm>
          <a:graphic>
            <a:graphicData uri="http://schemas.openxmlformats.org/presentationml/2006/ole">
              <mc:AlternateContent xmlns:mc="http://schemas.openxmlformats.org/markup-compatibility/2006">
                <mc:Choice xmlns:v="urn:schemas-microsoft-com:vml" Requires="v">
                  <p:oleObj spid="_x0000_s8356" name="Equation" r:id="rId11" imgW="126720" imgH="164880" progId="Equation.DSMT4">
                    <p:embed/>
                  </p:oleObj>
                </mc:Choice>
                <mc:Fallback>
                  <p:oleObj name="Equation" r:id="rId11" imgW="126720" imgH="164880" progId="Equation.DSMT4">
                    <p:embed/>
                    <p:pic>
                      <p:nvPicPr>
                        <p:cNvPr id="46" name="对象 45">
                          <a:extLst>
                            <a:ext uri="{FF2B5EF4-FFF2-40B4-BE49-F238E27FC236}">
                              <a16:creationId xmlns:a16="http://schemas.microsoft.com/office/drawing/2014/main" id="{C49BCE1F-D892-44C2-A26D-0027A2202FFE}"/>
                            </a:ext>
                          </a:extLst>
                        </p:cNvPr>
                        <p:cNvPicPr/>
                        <p:nvPr/>
                      </p:nvPicPr>
                      <p:blipFill>
                        <a:blip r:embed="rId12"/>
                        <a:stretch>
                          <a:fillRect/>
                        </a:stretch>
                      </p:blipFill>
                      <p:spPr>
                        <a:xfrm>
                          <a:off x="12108913" y="4040025"/>
                          <a:ext cx="185738" cy="241301"/>
                        </a:xfrm>
                        <a:prstGeom prst="rect">
                          <a:avLst/>
                        </a:prstGeom>
                      </p:spPr>
                    </p:pic>
                  </p:oleObj>
                </mc:Fallback>
              </mc:AlternateContent>
            </a:graphicData>
          </a:graphic>
        </p:graphicFrame>
        <p:graphicFrame>
          <p:nvGraphicFramePr>
            <p:cNvPr id="98" name="对象 97">
              <a:extLst>
                <a:ext uri="{FF2B5EF4-FFF2-40B4-BE49-F238E27FC236}">
                  <a16:creationId xmlns:a16="http://schemas.microsoft.com/office/drawing/2014/main" id="{68001724-C7C7-4B32-B918-2DBC0A00DA55}"/>
                </a:ext>
              </a:extLst>
            </p:cNvPr>
            <p:cNvGraphicFramePr>
              <a:graphicFrameLocks noChangeAspect="1"/>
            </p:cNvGraphicFramePr>
            <p:nvPr>
              <p:extLst>
                <p:ext uri="{D42A27DB-BD31-4B8C-83A1-F6EECF244321}">
                  <p14:modId xmlns:p14="http://schemas.microsoft.com/office/powerpoint/2010/main" val="3880993809"/>
                </p:ext>
              </p:extLst>
            </p:nvPr>
          </p:nvGraphicFramePr>
          <p:xfrm>
            <a:off x="12089649" y="4289652"/>
            <a:ext cx="260350" cy="258763"/>
          </p:xfrm>
          <a:graphic>
            <a:graphicData uri="http://schemas.openxmlformats.org/presentationml/2006/ole">
              <mc:AlternateContent xmlns:mc="http://schemas.openxmlformats.org/markup-compatibility/2006">
                <mc:Choice xmlns:v="urn:schemas-microsoft-com:vml" Requires="v">
                  <p:oleObj spid="_x0000_s8357" name="Equation" r:id="rId13" imgW="177480" imgH="177480" progId="Equation.DSMT4">
                    <p:embed/>
                  </p:oleObj>
                </mc:Choice>
                <mc:Fallback>
                  <p:oleObj name="Equation" r:id="rId13" imgW="177480" imgH="177480" progId="Equation.DSMT4">
                    <p:embed/>
                    <p:pic>
                      <p:nvPicPr>
                        <p:cNvPr id="47" name="对象 46">
                          <a:extLst>
                            <a:ext uri="{FF2B5EF4-FFF2-40B4-BE49-F238E27FC236}">
                              <a16:creationId xmlns:a16="http://schemas.microsoft.com/office/drawing/2014/main" id="{CBADC800-BEAF-4787-8CD7-CF5A3300260E}"/>
                            </a:ext>
                          </a:extLst>
                        </p:cNvPr>
                        <p:cNvPicPr/>
                        <p:nvPr/>
                      </p:nvPicPr>
                      <p:blipFill>
                        <a:blip r:embed="rId14"/>
                        <a:stretch>
                          <a:fillRect/>
                        </a:stretch>
                      </p:blipFill>
                      <p:spPr>
                        <a:xfrm>
                          <a:off x="12089649" y="4289652"/>
                          <a:ext cx="260350" cy="258763"/>
                        </a:xfrm>
                        <a:prstGeom prst="rect">
                          <a:avLst/>
                        </a:prstGeom>
                      </p:spPr>
                    </p:pic>
                  </p:oleObj>
                </mc:Fallback>
              </mc:AlternateContent>
            </a:graphicData>
          </a:graphic>
        </p:graphicFrame>
        <p:sp>
          <p:nvSpPr>
            <p:cNvPr id="99" name="文本框 98">
              <a:extLst>
                <a:ext uri="{FF2B5EF4-FFF2-40B4-BE49-F238E27FC236}">
                  <a16:creationId xmlns:a16="http://schemas.microsoft.com/office/drawing/2014/main" id="{F124863F-5C5E-4BEA-872C-81F35B7AB77B}"/>
                </a:ext>
              </a:extLst>
            </p:cNvPr>
            <p:cNvSpPr txBox="1"/>
            <p:nvPr/>
          </p:nvSpPr>
          <p:spPr>
            <a:xfrm>
              <a:off x="11637000" y="2365898"/>
              <a:ext cx="4112573" cy="623859"/>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平均字错误率</a:t>
              </a:r>
              <a:r>
                <a:rPr lang="en-US" altLang="zh-CN" sz="1400" dirty="0">
                  <a:solidFill>
                    <a:srgbClr val="C00000"/>
                  </a:solidFill>
                  <a:latin typeface="微软雅黑" panose="020B0503020204020204" pitchFamily="34" charset="-122"/>
                  <a:ea typeface="微软雅黑" panose="020B0503020204020204" pitchFamily="34" charset="-122"/>
                </a:rPr>
                <a:t>(CER)/</a:t>
              </a:r>
              <a:r>
                <a:rPr lang="zh-CN" altLang="en-US" sz="1400" dirty="0">
                  <a:solidFill>
                    <a:srgbClr val="C00000"/>
                  </a:solidFill>
                  <a:latin typeface="微软雅黑" panose="020B0503020204020204" pitchFamily="34" charset="-122"/>
                  <a:ea typeface="微软雅黑" panose="020B0503020204020204" pitchFamily="34" charset="-122"/>
                </a:rPr>
                <a:t>平均词错误率</a:t>
              </a:r>
              <a:r>
                <a:rPr lang="en-US" altLang="zh-CN" sz="1400" dirty="0">
                  <a:solidFill>
                    <a:srgbClr val="C00000"/>
                  </a:solidFill>
                  <a:latin typeface="微软雅黑" panose="020B0503020204020204" pitchFamily="34" charset="-122"/>
                  <a:ea typeface="微软雅黑" panose="020B0503020204020204" pitchFamily="34" charset="-122"/>
                </a:rPr>
                <a:t>(WER)</a:t>
              </a:r>
              <a:r>
                <a:rPr lang="zh-CN" altLang="en-US" sz="1400" dirty="0">
                  <a:latin typeface="微软雅黑" panose="020B0503020204020204" pitchFamily="34" charset="-122"/>
                  <a:ea typeface="微软雅黑" panose="020B0503020204020204" pitchFamily="34" charset="-122"/>
                </a:rPr>
                <a:t>是衡量语音识别</a:t>
              </a:r>
              <a:r>
                <a:rPr lang="zh-CN" altLang="en-US" sz="1400" dirty="0">
                  <a:solidFill>
                    <a:srgbClr val="C00000"/>
                  </a:solidFill>
                  <a:latin typeface="微软雅黑" panose="020B0503020204020204" pitchFamily="34" charset="-122"/>
                  <a:ea typeface="微软雅黑" panose="020B0503020204020204" pitchFamily="34" charset="-122"/>
                </a:rPr>
                <a:t>准确度</a:t>
              </a:r>
              <a:r>
                <a:rPr lang="zh-CN" altLang="en-US" sz="1400" dirty="0">
                  <a:latin typeface="微软雅黑" panose="020B0503020204020204" pitchFamily="34" charset="-122"/>
                  <a:ea typeface="微软雅黑" panose="020B0503020204020204" pitchFamily="34" charset="-122"/>
                </a:rPr>
                <a:t>的重要指标</a:t>
              </a:r>
            </a:p>
          </p:txBody>
        </p:sp>
      </p:grpSp>
      <p:sp>
        <p:nvSpPr>
          <p:cNvPr id="34" name="矩形 33">
            <a:extLst>
              <a:ext uri="{FF2B5EF4-FFF2-40B4-BE49-F238E27FC236}">
                <a16:creationId xmlns:a16="http://schemas.microsoft.com/office/drawing/2014/main" id="{114EC251-EF56-4F0D-9828-5B28571A3A34}"/>
              </a:ext>
            </a:extLst>
          </p:cNvPr>
          <p:cNvSpPr/>
          <p:nvPr/>
        </p:nvSpPr>
        <p:spPr>
          <a:xfrm>
            <a:off x="5178374" y="4225746"/>
            <a:ext cx="230713" cy="1726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连接符: 曲线 38">
            <a:extLst>
              <a:ext uri="{FF2B5EF4-FFF2-40B4-BE49-F238E27FC236}">
                <a16:creationId xmlns:a16="http://schemas.microsoft.com/office/drawing/2014/main" id="{0B5293E0-78B6-4476-96B8-2E39FC821FA9}"/>
              </a:ext>
            </a:extLst>
          </p:cNvPr>
          <p:cNvCxnSpPr>
            <a:cxnSpLocks/>
            <a:stCxn id="34" idx="0"/>
          </p:cNvCxnSpPr>
          <p:nvPr/>
        </p:nvCxnSpPr>
        <p:spPr>
          <a:xfrm rot="16200000" flipV="1">
            <a:off x="4382821" y="3314835"/>
            <a:ext cx="165598" cy="1656223"/>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C67539FF-3D5E-4675-9835-ADE05F15F8B9}"/>
              </a:ext>
            </a:extLst>
          </p:cNvPr>
          <p:cNvSpPr/>
          <p:nvPr/>
        </p:nvSpPr>
        <p:spPr>
          <a:xfrm>
            <a:off x="7248128" y="4086191"/>
            <a:ext cx="2484276" cy="1931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1E1CD473-8641-46E6-A666-2CCA7EA62469}"/>
              </a:ext>
            </a:extLst>
          </p:cNvPr>
          <p:cNvSpPr txBox="1"/>
          <p:nvPr/>
        </p:nvSpPr>
        <p:spPr>
          <a:xfrm>
            <a:off x="7248128" y="4081405"/>
            <a:ext cx="2471022" cy="584775"/>
          </a:xfrm>
          <a:prstGeom prst="rect">
            <a:avLst/>
          </a:prstGeom>
          <a:noFill/>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基于神经网络的方法</a:t>
            </a:r>
            <a:endParaRPr lang="en-US" altLang="zh-CN" sz="1600" dirty="0">
              <a:solidFill>
                <a:srgbClr val="C00000"/>
              </a:solidFill>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是当前主流方法</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E1585DA8-E671-49C7-A0F5-AB6AB3BA436F}"/>
              </a:ext>
            </a:extLst>
          </p:cNvPr>
          <p:cNvSpPr txBox="1"/>
          <p:nvPr/>
        </p:nvSpPr>
        <p:spPr>
          <a:xfrm>
            <a:off x="7261381" y="4728928"/>
            <a:ext cx="2592288" cy="523220"/>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优点</a:t>
            </a:r>
            <a:r>
              <a:rPr lang="zh-CN" altLang="en-US" sz="1400" b="0" dirty="0">
                <a:solidFill>
                  <a:srgbClr val="C0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准确度高、端到端方式建模、鲁棒性强</a:t>
            </a:r>
            <a:endParaRPr lang="zh-CN" altLang="en-US" sz="2000" dirty="0">
              <a:latin typeface="微软雅黑" panose="020B0503020204020204" pitchFamily="34" charset="-122"/>
              <a:ea typeface="微软雅黑" panose="020B0503020204020204" pitchFamily="34" charset="-122"/>
            </a:endParaRPr>
          </a:p>
        </p:txBody>
      </p:sp>
      <p:sp>
        <p:nvSpPr>
          <p:cNvPr id="119" name="文本框 118">
            <a:extLst>
              <a:ext uri="{FF2B5EF4-FFF2-40B4-BE49-F238E27FC236}">
                <a16:creationId xmlns:a16="http://schemas.microsoft.com/office/drawing/2014/main" id="{2D2B867B-89E0-4873-A650-80FA540863A7}"/>
              </a:ext>
            </a:extLst>
          </p:cNvPr>
          <p:cNvSpPr txBox="1"/>
          <p:nvPr/>
        </p:nvSpPr>
        <p:spPr>
          <a:xfrm>
            <a:off x="7261382" y="5257411"/>
            <a:ext cx="2471022" cy="523220"/>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缺点</a:t>
            </a:r>
            <a:r>
              <a:rPr lang="zh-CN" altLang="en-US" sz="1400" b="0" dirty="0">
                <a:solidFill>
                  <a:srgbClr val="C0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模型参数量普遍偏大，难以离线部署</a:t>
            </a:r>
            <a:endParaRPr lang="zh-CN" altLang="en-US" sz="2000" dirty="0">
              <a:latin typeface="微软雅黑" panose="020B0503020204020204" pitchFamily="34" charset="-122"/>
              <a:ea typeface="微软雅黑" panose="020B0503020204020204" pitchFamily="34" charset="-122"/>
            </a:endParaRPr>
          </a:p>
        </p:txBody>
      </p:sp>
      <p:cxnSp>
        <p:nvCxnSpPr>
          <p:cNvPr id="63" name="直接连接符 62">
            <a:extLst>
              <a:ext uri="{FF2B5EF4-FFF2-40B4-BE49-F238E27FC236}">
                <a16:creationId xmlns:a16="http://schemas.microsoft.com/office/drawing/2014/main" id="{F0799EF6-E5CF-4D42-A144-11A027BDF799}"/>
              </a:ext>
            </a:extLst>
          </p:cNvPr>
          <p:cNvCxnSpPr/>
          <p:nvPr/>
        </p:nvCxnSpPr>
        <p:spPr>
          <a:xfrm>
            <a:off x="0" y="609329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FAD3D833-E20A-4EC8-A39A-5096D15A5BBF}"/>
              </a:ext>
            </a:extLst>
          </p:cNvPr>
          <p:cNvSpPr txBox="1"/>
          <p:nvPr/>
        </p:nvSpPr>
        <p:spPr>
          <a:xfrm>
            <a:off x="0" y="6093296"/>
            <a:ext cx="12192000" cy="577081"/>
          </a:xfrm>
          <a:prstGeom prst="rect">
            <a:avLst/>
          </a:prstGeom>
          <a:noFill/>
        </p:spPr>
        <p:txBody>
          <a:bodyPr wrap="square" rtlCol="0">
            <a:spAutoFit/>
          </a:bodyPr>
          <a:lstStyle/>
          <a:p>
            <a:r>
              <a:rPr lang="en-US" altLang="zh-CN" sz="1050" dirty="0"/>
              <a:t>[1]Zhang Z, Geiger J, </a:t>
            </a:r>
            <a:r>
              <a:rPr lang="en-US" altLang="zh-CN" sz="1050" dirty="0" err="1"/>
              <a:t>Pohjalainen</a:t>
            </a:r>
            <a:r>
              <a:rPr lang="en-US" altLang="zh-CN" sz="1050" dirty="0"/>
              <a:t> J, et al. Deep learning for environmentally robust speech recognition: An overview of recent developments[J]. ACM Transactions on Intelligent Systems and Technology (TIST), 2018, 9(5): 1-28.</a:t>
            </a:r>
          </a:p>
          <a:p>
            <a:r>
              <a:rPr lang="en-US" altLang="zh-CN" sz="1050" dirty="0"/>
              <a:t>[2] </a:t>
            </a:r>
            <a:r>
              <a:rPr lang="en-US" altLang="zh-CN" sz="1050" dirty="0" err="1"/>
              <a:t>Haridas</a:t>
            </a:r>
            <a:r>
              <a:rPr lang="en-US" altLang="zh-CN" sz="1050" dirty="0"/>
              <a:t> A V, </a:t>
            </a:r>
            <a:r>
              <a:rPr lang="en-US" altLang="zh-CN" sz="1050" dirty="0" err="1"/>
              <a:t>Marimuthu</a:t>
            </a:r>
            <a:r>
              <a:rPr lang="en-US" altLang="zh-CN" sz="1050" dirty="0"/>
              <a:t> R, Sivakumar V G. A critical review and analysis on techniques of speech recognition: The road ahead[J]. International Journal of Knowledge-Based and Intelligent Engineering Systems, 2018, 22(1): 39-57.</a:t>
            </a:r>
            <a:endParaRPr lang="zh-CN" altLang="en-US" sz="1050" dirty="0"/>
          </a:p>
        </p:txBody>
      </p:sp>
      <p:sp>
        <p:nvSpPr>
          <p:cNvPr id="124" name="箭头: 下 123">
            <a:extLst>
              <a:ext uri="{FF2B5EF4-FFF2-40B4-BE49-F238E27FC236}">
                <a16:creationId xmlns:a16="http://schemas.microsoft.com/office/drawing/2014/main" id="{80D106E6-3115-4BEB-877E-30030E2079D5}"/>
              </a:ext>
            </a:extLst>
          </p:cNvPr>
          <p:cNvSpPr/>
          <p:nvPr/>
        </p:nvSpPr>
        <p:spPr>
          <a:xfrm rot="16200000">
            <a:off x="9823254" y="4864938"/>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A95D0904-2CF0-41A5-91DA-49D6451EF967}"/>
              </a:ext>
            </a:extLst>
          </p:cNvPr>
          <p:cNvSpPr/>
          <p:nvPr/>
        </p:nvSpPr>
        <p:spPr>
          <a:xfrm>
            <a:off x="10236460" y="4665660"/>
            <a:ext cx="1618413" cy="784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A53D2A96-1459-47DA-BE2E-6B26577CEA59}"/>
              </a:ext>
            </a:extLst>
          </p:cNvPr>
          <p:cNvSpPr txBox="1"/>
          <p:nvPr/>
        </p:nvSpPr>
        <p:spPr>
          <a:xfrm>
            <a:off x="10236460" y="4650814"/>
            <a:ext cx="1618413" cy="738664"/>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设计</a:t>
            </a:r>
            <a:r>
              <a:rPr lang="zh-CN" altLang="en-US" sz="1400" dirty="0">
                <a:solidFill>
                  <a:srgbClr val="C00000"/>
                </a:solidFill>
                <a:latin typeface="微软雅黑" panose="020B0503020204020204" pitchFamily="34" charset="-122"/>
                <a:ea typeface="微软雅黑" panose="020B0503020204020204" pitchFamily="34" charset="-122"/>
              </a:rPr>
              <a:t>兼顾识别准确率和模型参数量</a:t>
            </a:r>
            <a:r>
              <a:rPr lang="zh-CN" altLang="en-US" sz="1400" dirty="0">
                <a:latin typeface="微软雅黑" panose="020B0503020204020204" pitchFamily="34" charset="-122"/>
                <a:ea typeface="微软雅黑" panose="020B0503020204020204" pitchFamily="34" charset="-122"/>
              </a:rPr>
              <a:t>的神经网络模型</a:t>
            </a:r>
          </a:p>
        </p:txBody>
      </p:sp>
      <p:sp>
        <p:nvSpPr>
          <p:cNvPr id="131" name="箭头: 下 130">
            <a:extLst>
              <a:ext uri="{FF2B5EF4-FFF2-40B4-BE49-F238E27FC236}">
                <a16:creationId xmlns:a16="http://schemas.microsoft.com/office/drawing/2014/main" id="{6ECF238F-72FE-4E1E-AA1F-A811EAFBF213}"/>
              </a:ext>
            </a:extLst>
          </p:cNvPr>
          <p:cNvSpPr/>
          <p:nvPr/>
        </p:nvSpPr>
        <p:spPr>
          <a:xfrm rot="16200000">
            <a:off x="6801574" y="4881449"/>
            <a:ext cx="360040" cy="3743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sp>
        <p:nvSpPr>
          <p:cNvPr id="57" name="矩形 56">
            <a:extLst>
              <a:ext uri="{FF2B5EF4-FFF2-40B4-BE49-F238E27FC236}">
                <a16:creationId xmlns:a16="http://schemas.microsoft.com/office/drawing/2014/main" id="{E557B2FC-0223-4416-9DBF-23633F8E0876}"/>
              </a:ext>
            </a:extLst>
          </p:cNvPr>
          <p:cNvSpPr/>
          <p:nvPr/>
        </p:nvSpPr>
        <p:spPr>
          <a:xfrm>
            <a:off x="747869" y="3741666"/>
            <a:ext cx="3312367" cy="2711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126EBCE7-194A-42FB-B654-2493C985914B}"/>
              </a:ext>
            </a:extLst>
          </p:cNvPr>
          <p:cNvSpPr txBox="1"/>
          <p:nvPr/>
        </p:nvSpPr>
        <p:spPr>
          <a:xfrm>
            <a:off x="747870" y="3876440"/>
            <a:ext cx="3312366" cy="381258"/>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自适应掩膜</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C00000"/>
                </a:solidFill>
                <a:latin typeface="微软雅黑" panose="020B0503020204020204" pitchFamily="34" charset="-122"/>
                <a:ea typeface="微软雅黑" panose="020B0503020204020204" pitchFamily="34" charset="-122"/>
              </a:rPr>
              <a:t>局部注意力</a:t>
            </a:r>
            <a:r>
              <a:rPr lang="zh-CN" altLang="en-US" sz="1600" dirty="0">
                <a:latin typeface="微软雅黑" panose="020B0503020204020204" pitchFamily="34" charset="-122"/>
                <a:ea typeface="微软雅黑" panose="020B0503020204020204" pitchFamily="34" charset="-122"/>
              </a:rPr>
              <a:t>机制</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9D1E0EC9-73E1-4ADF-89E7-97BBCAA223B1}"/>
              </a:ext>
            </a:extLst>
          </p:cNvPr>
          <p:cNvSpPr txBox="1"/>
          <p:nvPr/>
        </p:nvSpPr>
        <p:spPr>
          <a:xfrm>
            <a:off x="747870" y="4468242"/>
            <a:ext cx="3343042" cy="1869230"/>
          </a:xfrm>
          <a:prstGeom prst="rect">
            <a:avLst/>
          </a:prstGeom>
          <a:noFill/>
          <a:ln w="9525">
            <a:noFill/>
          </a:ln>
        </p:spPr>
        <p:txBody>
          <a:bodyPr wrap="square">
            <a:spAutoFit/>
          </a:bodyPr>
          <a:lstStyle/>
          <a:p>
            <a:pPr latinLnBrk="1">
              <a:lnSpc>
                <a:spcPct val="140000"/>
              </a:lnSpc>
            </a:pPr>
            <a:r>
              <a:rPr lang="zh-CN" altLang="en-US" sz="1400" dirty="0">
                <a:latin typeface="微软雅黑" panose="020B0503020204020204" pitchFamily="34" charset="-122"/>
                <a:ea typeface="微软雅黑" panose="020B0503020204020204" pitchFamily="34" charset="-122"/>
              </a:rPr>
              <a:t>以编码器网络注意力层为对象，研究基于多头注意力机制的信息重要性筛选方法；通过可学习的线性变换表征当前目标向量和上下文向量之间的非线性联系，直接获取当前时刻各个上下文的权重，实现局部信息的高效获取。</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文本框 62">
            <a:extLst>
              <a:ext uri="{FF2B5EF4-FFF2-40B4-BE49-F238E27FC236}">
                <a16:creationId xmlns:a16="http://schemas.microsoft.com/office/drawing/2014/main" id="{0639E494-65B9-4931-ACD0-EB25A06512F3}"/>
              </a:ext>
            </a:extLst>
          </p:cNvPr>
          <p:cNvSpPr txBox="1"/>
          <p:nvPr/>
        </p:nvSpPr>
        <p:spPr>
          <a:xfrm>
            <a:off x="4557064" y="4457613"/>
            <a:ext cx="3296056" cy="1363065"/>
          </a:xfrm>
          <a:prstGeom prst="rect">
            <a:avLst/>
          </a:prstGeom>
          <a:noFill/>
          <a:ln w="9525">
            <a:noFill/>
          </a:ln>
        </p:spPr>
        <p:txBody>
          <a:bodyPr wrap="square">
            <a:spAutoFit/>
          </a:bodyPr>
          <a:lstStyle/>
          <a:p>
            <a:pPr latinLnBrk="1">
              <a:lnSpc>
                <a:spcPct val="120000"/>
              </a:lnSpc>
            </a:pPr>
            <a:r>
              <a:rPr lang="zh-CN" altLang="en-US" sz="1400" dirty="0">
                <a:latin typeface="微软雅黑" panose="020B0503020204020204" pitchFamily="34" charset="-122"/>
                <a:ea typeface="微软雅黑" panose="020B0503020204020204" pitchFamily="34" charset="-122"/>
              </a:rPr>
              <a:t>以编码网络的拓扑结构为对象，研究基于自注意力机制和局部注意力机制的编码器结构，通过堆叠的方式融合两种注意力机制，实现全局信息和局部信息的融合。</a:t>
            </a:r>
          </a:p>
        </p:txBody>
      </p:sp>
      <p:sp>
        <p:nvSpPr>
          <p:cNvPr id="64" name="文本框 63">
            <a:extLst>
              <a:ext uri="{FF2B5EF4-FFF2-40B4-BE49-F238E27FC236}">
                <a16:creationId xmlns:a16="http://schemas.microsoft.com/office/drawing/2014/main" id="{06B854AC-3593-476C-9B0F-A6222AA5C67D}"/>
              </a:ext>
            </a:extLst>
          </p:cNvPr>
          <p:cNvSpPr txBox="1"/>
          <p:nvPr/>
        </p:nvSpPr>
        <p:spPr>
          <a:xfrm>
            <a:off x="8360445" y="4448656"/>
            <a:ext cx="3256246" cy="1993238"/>
          </a:xfrm>
          <a:prstGeom prst="rect">
            <a:avLst/>
          </a:prstGeom>
          <a:noFill/>
          <a:ln w="9525">
            <a:noFill/>
          </a:ln>
        </p:spPr>
        <p:txBody>
          <a:bodyPr wrap="square">
            <a:spAutoFit/>
          </a:bodyPr>
          <a:lstStyle/>
          <a:p>
            <a:pPr latinLnBrk="1">
              <a:lnSpc>
                <a:spcPct val="150000"/>
              </a:lnSpc>
            </a:pPr>
            <a:r>
              <a:rPr lang="zh-CN" altLang="en-US" sz="1400" dirty="0">
                <a:latin typeface="微软雅黑" panose="020B0503020204020204" pitchFamily="34" charset="-122"/>
                <a:ea typeface="微软雅黑" panose="020B0503020204020204" pitchFamily="34" charset="-122"/>
              </a:rPr>
              <a:t>以编解码网络的前馈子网络为对象，研究基于残差分层分组线性变换的全连接网络结构。通过使用低维度隐层表示和残差分层分组线性变换，耦合词嵌入以及前馈网络模块，实现端到端模型可学习参数量的降低和计算效率的提高。 </a:t>
            </a:r>
          </a:p>
        </p:txBody>
      </p:sp>
      <p:sp>
        <p:nvSpPr>
          <p:cNvPr id="66" name="文本框 65">
            <a:extLst>
              <a:ext uri="{FF2B5EF4-FFF2-40B4-BE49-F238E27FC236}">
                <a16:creationId xmlns:a16="http://schemas.microsoft.com/office/drawing/2014/main" id="{6FC15F2E-F176-4267-AC76-6C66AD8B0B65}"/>
              </a:ext>
            </a:extLst>
          </p:cNvPr>
          <p:cNvSpPr txBox="1"/>
          <p:nvPr/>
        </p:nvSpPr>
        <p:spPr>
          <a:xfrm>
            <a:off x="8360445" y="3638066"/>
            <a:ext cx="3291773" cy="787523"/>
          </a:xfrm>
          <a:prstGeom prst="rect">
            <a:avLst/>
          </a:prstGeom>
          <a:noFill/>
          <a:ln w="9525">
            <a:noFill/>
          </a:ln>
        </p:spPr>
        <p:txBody>
          <a:bodyPr wrap="square">
            <a:spAutoFit/>
          </a:bodyPr>
          <a:lstStyle/>
          <a:p>
            <a:pPr algn="ctr" latinLnBrk="1">
              <a:lnSpc>
                <a:spcPct val="15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残差分层分组线性变换</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latinLnBrk="1">
              <a:lnSpc>
                <a:spcPct val="150000"/>
              </a:lnSpc>
            </a:pPr>
            <a:r>
              <a:rPr lang="zh-CN" altLang="en-US" sz="1600" dirty="0">
                <a:latin typeface="微软雅黑" panose="020B0503020204020204" pitchFamily="34" charset="-122"/>
                <a:ea typeface="微软雅黑" panose="020B0503020204020204" pitchFamily="34" charset="-122"/>
              </a:rPr>
              <a:t>解码器</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209AF2E3-4A13-4B2D-BF12-119A537B5E79}"/>
              </a:ext>
            </a:extLst>
          </p:cNvPr>
          <p:cNvSpPr txBox="1"/>
          <p:nvPr/>
        </p:nvSpPr>
        <p:spPr>
          <a:xfrm>
            <a:off x="4557063" y="3741666"/>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全局</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局部注意力机制</a:t>
            </a:r>
            <a:r>
              <a:rPr lang="zh-CN" altLang="en-US" sz="1600" dirty="0">
                <a:latin typeface="微软雅黑" panose="020B0503020204020204" pitchFamily="34" charset="-122"/>
                <a:ea typeface="微软雅黑" panose="020B0503020204020204" pitchFamily="34" charset="-122"/>
              </a:rPr>
              <a:t>的语音序列编码器</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B1592A71-1FED-4CA4-811E-8FC46D1B67F4}"/>
              </a:ext>
            </a:extLst>
          </p:cNvPr>
          <p:cNvSpPr/>
          <p:nvPr/>
        </p:nvSpPr>
        <p:spPr>
          <a:xfrm>
            <a:off x="479376" y="33640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研究内容</a:t>
            </a:r>
          </a:p>
        </p:txBody>
      </p:sp>
      <p:cxnSp>
        <p:nvCxnSpPr>
          <p:cNvPr id="69" name="直接连接符 68">
            <a:extLst>
              <a:ext uri="{FF2B5EF4-FFF2-40B4-BE49-F238E27FC236}">
                <a16:creationId xmlns:a16="http://schemas.microsoft.com/office/drawing/2014/main" id="{985D152C-9560-42EF-A6EB-5070EBF9B857}"/>
              </a:ext>
            </a:extLst>
          </p:cNvPr>
          <p:cNvCxnSpPr/>
          <p:nvPr/>
        </p:nvCxnSpPr>
        <p:spPr>
          <a:xfrm>
            <a:off x="747869" y="4428411"/>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3B121794-C749-4E9E-8A45-11A9B9F7CECC}"/>
              </a:ext>
            </a:extLst>
          </p:cNvPr>
          <p:cNvSpPr/>
          <p:nvPr/>
        </p:nvSpPr>
        <p:spPr>
          <a:xfrm>
            <a:off x="4540752" y="3756267"/>
            <a:ext cx="3312367" cy="26970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40F36A8F-1ACE-4AE9-A9EE-A26ED9D88490}"/>
              </a:ext>
            </a:extLst>
          </p:cNvPr>
          <p:cNvCxnSpPr>
            <a:cxnSpLocks/>
          </p:cNvCxnSpPr>
          <p:nvPr/>
        </p:nvCxnSpPr>
        <p:spPr>
          <a:xfrm>
            <a:off x="4540752" y="4443012"/>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6C17E3E8-CF05-4BE1-9CB4-665CC0CDB745}"/>
              </a:ext>
            </a:extLst>
          </p:cNvPr>
          <p:cNvSpPr/>
          <p:nvPr/>
        </p:nvSpPr>
        <p:spPr>
          <a:xfrm>
            <a:off x="8339851" y="3740593"/>
            <a:ext cx="3312367" cy="26970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6A7A2EFB-1885-4CE4-A788-8A0F0E2F36A1}"/>
              </a:ext>
            </a:extLst>
          </p:cNvPr>
          <p:cNvCxnSpPr>
            <a:cxnSpLocks/>
          </p:cNvCxnSpPr>
          <p:nvPr/>
        </p:nvCxnSpPr>
        <p:spPr>
          <a:xfrm>
            <a:off x="8360445" y="4453356"/>
            <a:ext cx="326941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CC401FD2-FDC4-4989-AF7E-720CB6265243}"/>
              </a:ext>
            </a:extLst>
          </p:cNvPr>
          <p:cNvSpPr/>
          <p:nvPr/>
        </p:nvSpPr>
        <p:spPr>
          <a:xfrm>
            <a:off x="479376" y="1712823"/>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文本框 1">
            <a:extLst>
              <a:ext uri="{FF2B5EF4-FFF2-40B4-BE49-F238E27FC236}">
                <a16:creationId xmlns:a16="http://schemas.microsoft.com/office/drawing/2014/main" id="{72DE2397-1A6C-4E27-8D3F-DF72E7588065}"/>
              </a:ext>
            </a:extLst>
          </p:cNvPr>
          <p:cNvSpPr txBox="1"/>
          <p:nvPr/>
        </p:nvSpPr>
        <p:spPr>
          <a:xfrm>
            <a:off x="335360" y="2096852"/>
            <a:ext cx="11269252" cy="1156855"/>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探索基于注意力机制的语音特征序列</a:t>
            </a:r>
            <a:r>
              <a:rPr lang="zh-CN" altLang="en-US" sz="1600" dirty="0">
                <a:solidFill>
                  <a:srgbClr val="C00000"/>
                </a:solidFill>
                <a:latin typeface="微软雅黑" panose="020B0503020204020204" pitchFamily="34" charset="-122"/>
                <a:ea typeface="微软雅黑" panose="020B0503020204020204" pitchFamily="34" charset="-122"/>
              </a:rPr>
              <a:t>局部上下文信息提取</a:t>
            </a:r>
            <a:r>
              <a:rPr lang="zh-CN" altLang="en-US" sz="1600" dirty="0">
                <a:latin typeface="微软雅黑" panose="020B0503020204020204" pitchFamily="34" charset="-122"/>
                <a:ea typeface="微软雅黑" panose="020B0503020204020204" pitchFamily="34" charset="-122"/>
              </a:rPr>
              <a:t>方法，构建</a:t>
            </a:r>
            <a:r>
              <a:rPr lang="zh-CN" altLang="en-US" sz="1600" dirty="0">
                <a:solidFill>
                  <a:srgbClr val="C00000"/>
                </a:solidFill>
                <a:latin typeface="微软雅黑" panose="020B0503020204020204" pitchFamily="34" charset="-122"/>
                <a:ea typeface="微软雅黑" panose="020B0503020204020204" pitchFamily="34" charset="-122"/>
              </a:rPr>
              <a:t>局部注意力</a:t>
            </a:r>
            <a:r>
              <a:rPr lang="zh-CN" altLang="en-US" sz="1600" dirty="0">
                <a:latin typeface="微软雅黑" panose="020B0503020204020204" pitchFamily="34" charset="-122"/>
                <a:ea typeface="微软雅黑" panose="020B0503020204020204" pitchFamily="34" charset="-122"/>
              </a:rPr>
              <a:t>机制，提升网络的</a:t>
            </a:r>
            <a:r>
              <a:rPr lang="zh-CN" altLang="en-US" sz="1600" dirty="0">
                <a:solidFill>
                  <a:srgbClr val="C00000"/>
                </a:solidFill>
                <a:latin typeface="微软雅黑" panose="020B0503020204020204" pitchFamily="34" charset="-122"/>
                <a:ea typeface="微软雅黑" panose="020B0503020204020204" pitchFamily="34" charset="-122"/>
              </a:rPr>
              <a:t>鲁棒性</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计算效率</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探索特征序列</a:t>
            </a:r>
            <a:r>
              <a:rPr lang="zh-CN" altLang="en-US" sz="1600" dirty="0">
                <a:solidFill>
                  <a:srgbClr val="C00000"/>
                </a:solidFill>
                <a:latin typeface="微软雅黑" panose="020B0503020204020204" pitchFamily="34" charset="-122"/>
                <a:ea typeface="微软雅黑" panose="020B0503020204020204" pitchFamily="34" charset="-122"/>
              </a:rPr>
              <a:t>局部上下文信息和全局上下文信息的融合</a:t>
            </a:r>
            <a:r>
              <a:rPr lang="zh-CN" altLang="en-US" sz="1600" dirty="0">
                <a:latin typeface="微软雅黑" panose="020B0503020204020204" pitchFamily="34" charset="-122"/>
                <a:ea typeface="微软雅黑" panose="020B0503020204020204" pitchFamily="34" charset="-122"/>
              </a:rPr>
              <a:t>方法，构建融合</a:t>
            </a:r>
            <a:r>
              <a:rPr lang="zh-CN" altLang="en-US" sz="1600" dirty="0">
                <a:solidFill>
                  <a:srgbClr val="C00000"/>
                </a:solidFill>
                <a:latin typeface="微软雅黑" panose="020B0503020204020204" pitchFamily="34" charset="-122"/>
                <a:ea typeface="微软雅黑" panose="020B0503020204020204" pitchFamily="34" charset="-122"/>
              </a:rPr>
              <a:t>多种注意力</a:t>
            </a:r>
            <a:r>
              <a:rPr lang="zh-CN" altLang="en-US" sz="1600" dirty="0">
                <a:latin typeface="微软雅黑" panose="020B0503020204020204" pitchFamily="34" charset="-122"/>
                <a:ea typeface="微软雅黑" panose="020B0503020204020204" pitchFamily="34" charset="-122"/>
              </a:rPr>
              <a:t>的编码网络，提升网络信息</a:t>
            </a:r>
            <a:r>
              <a:rPr lang="zh-CN" altLang="en-US" sz="1600" dirty="0">
                <a:solidFill>
                  <a:srgbClr val="C00000"/>
                </a:solidFill>
                <a:latin typeface="微软雅黑" panose="020B0503020204020204" pitchFamily="34" charset="-122"/>
                <a:ea typeface="微软雅黑" panose="020B0503020204020204" pitchFamily="34" charset="-122"/>
              </a:rPr>
              <a:t>融合能力</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研究</a:t>
            </a:r>
            <a:r>
              <a:rPr lang="zh-CN" altLang="en-US" sz="1600" dirty="0">
                <a:solidFill>
                  <a:srgbClr val="C00000"/>
                </a:solidFill>
                <a:latin typeface="微软雅黑" panose="020B0503020204020204" pitchFamily="34" charset="-122"/>
                <a:ea typeface="微软雅黑" panose="020B0503020204020204" pitchFamily="34" charset="-122"/>
              </a:rPr>
              <a:t>编解码器网络的轻量化方法</a:t>
            </a:r>
            <a:r>
              <a:rPr lang="zh-CN" altLang="en-US" sz="1600" dirty="0">
                <a:latin typeface="微软雅黑" panose="020B0503020204020204" pitchFamily="34" charset="-122"/>
                <a:ea typeface="微软雅黑" panose="020B0503020204020204" pitchFamily="34" charset="-122"/>
              </a:rPr>
              <a:t>，构建</a:t>
            </a:r>
            <a:r>
              <a:rPr lang="zh-CN" altLang="en-US" sz="1600" dirty="0">
                <a:solidFill>
                  <a:srgbClr val="C00000"/>
                </a:solidFill>
                <a:latin typeface="微软雅黑" panose="020B0503020204020204" pitchFamily="34" charset="-122"/>
                <a:ea typeface="微软雅黑" panose="020B0503020204020204" pitchFamily="34" charset="-122"/>
              </a:rPr>
              <a:t>轻量化、可替换</a:t>
            </a:r>
            <a:r>
              <a:rPr lang="zh-CN" altLang="en-US" sz="1600" dirty="0">
                <a:latin typeface="微软雅黑" panose="020B0503020204020204" pitchFamily="34" charset="-122"/>
                <a:ea typeface="微软雅黑" panose="020B0503020204020204" pitchFamily="34" charset="-122"/>
              </a:rPr>
              <a:t>的网络组件，降低网络的参数量。</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30807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基于自适应掩膜的局部注意力机制</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443989" y="1700807"/>
            <a:ext cx="3158161" cy="3320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443372" y="1759026"/>
            <a:ext cx="3096344" cy="3262047"/>
          </a:xfrm>
          <a:prstGeom prst="rect">
            <a:avLst/>
          </a:prstGeom>
          <a:noFill/>
          <a:ln w="9525">
            <a:noFill/>
          </a:ln>
        </p:spPr>
        <p:txBody>
          <a:bodyPr wrap="square">
            <a:spAutoFit/>
          </a:bodyPr>
          <a:lstStyle/>
          <a:p>
            <a:pPr latinLnBrk="1">
              <a:lnSpc>
                <a:spcPct val="130000"/>
              </a:lnSpc>
            </a:pPr>
            <a:r>
              <a:rPr lang="zh-CN" altLang="en-US" sz="1600" dirty="0">
                <a:latin typeface="微软雅黑" panose="020B0503020204020204" pitchFamily="34" charset="-122"/>
                <a:ea typeface="微软雅黑" panose="020B0503020204020204" pitchFamily="34" charset="-122"/>
              </a:rPr>
              <a:t>针对局部上下文信息难以捕获的问题：</a:t>
            </a:r>
            <a:endParaRPr lang="en-US" altLang="zh-CN" sz="1600" dirty="0">
              <a:latin typeface="微软雅黑" panose="020B0503020204020204" pitchFamily="34" charset="-122"/>
              <a:ea typeface="微软雅黑" panose="020B0503020204020204" pitchFamily="34" charset="-122"/>
            </a:endParaRPr>
          </a:p>
          <a:p>
            <a:pPr latinLnBrk="1">
              <a:lnSpc>
                <a:spcPct val="13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设计了自适应掩膜的局部注意力机制。通过向局部注意力机制中引入参数化的掩膜函数，使得局部注意力机制具有动态学习各个注意力头部作用范围的能力，从而实现语音信号局部信息的高效捕获，进一步降低语音识别识别的错误率。</a:t>
            </a:r>
          </a:p>
        </p:txBody>
      </p:sp>
      <p:graphicFrame>
        <p:nvGraphicFramePr>
          <p:cNvPr id="23" name="对象 22">
            <a:extLst>
              <a:ext uri="{FF2B5EF4-FFF2-40B4-BE49-F238E27FC236}">
                <a16:creationId xmlns:a16="http://schemas.microsoft.com/office/drawing/2014/main" id="{6120F16B-D628-43D1-A91F-02AE7D5B4924}"/>
              </a:ext>
            </a:extLst>
          </p:cNvPr>
          <p:cNvGraphicFramePr>
            <a:graphicFrameLocks noChangeAspect="1"/>
          </p:cNvGraphicFramePr>
          <p:nvPr>
            <p:extLst>
              <p:ext uri="{D42A27DB-BD31-4B8C-83A1-F6EECF244321}">
                <p14:modId xmlns:p14="http://schemas.microsoft.com/office/powerpoint/2010/main" val="3989407603"/>
              </p:ext>
            </p:extLst>
          </p:nvPr>
        </p:nvGraphicFramePr>
        <p:xfrm>
          <a:off x="5354633" y="1556792"/>
          <a:ext cx="5174969" cy="3425482"/>
        </p:xfrm>
        <a:graphic>
          <a:graphicData uri="http://schemas.openxmlformats.org/presentationml/2006/ole">
            <mc:AlternateContent xmlns:mc="http://schemas.openxmlformats.org/markup-compatibility/2006">
              <mc:Choice xmlns:v="urn:schemas-microsoft-com:vml" Requires="v">
                <p:oleObj spid="_x0000_s5363" name="Visio" r:id="rId4" imgW="6082995" imgH="3784406" progId="Visio.Drawing.15">
                  <p:embed/>
                </p:oleObj>
              </mc:Choice>
              <mc:Fallback>
                <p:oleObj name="Visio" r:id="rId4" imgW="6082995" imgH="3784406" progId="Visio.Drawing.15">
                  <p:embed/>
                  <p:pic>
                    <p:nvPicPr>
                      <p:cNvPr id="6" name="对象 5">
                        <a:extLst>
                          <a:ext uri="{FF2B5EF4-FFF2-40B4-BE49-F238E27FC236}">
                            <a16:creationId xmlns:a16="http://schemas.microsoft.com/office/drawing/2014/main" id="{CC3176CB-02F3-4F99-8263-6FB36EB51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633" y="1556792"/>
                        <a:ext cx="5174969" cy="3425482"/>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25A53C06-B441-4EF0-ADC2-58D667A1DADE}"/>
              </a:ext>
            </a:extLst>
          </p:cNvPr>
          <p:cNvSpPr txBox="1"/>
          <p:nvPr/>
        </p:nvSpPr>
        <p:spPr>
          <a:xfrm>
            <a:off x="3731450" y="5197946"/>
            <a:ext cx="1623183" cy="830997"/>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允许信息反向传播的注意力作用范围</a:t>
            </a:r>
          </a:p>
        </p:txBody>
      </p:sp>
      <p:sp>
        <p:nvSpPr>
          <p:cNvPr id="25" name="任意多边形 37">
            <a:extLst>
              <a:ext uri="{FF2B5EF4-FFF2-40B4-BE49-F238E27FC236}">
                <a16:creationId xmlns:a16="http://schemas.microsoft.com/office/drawing/2014/main" id="{2ECE5E47-7FCB-4538-BF37-9FBA501D190E}"/>
              </a:ext>
            </a:extLst>
          </p:cNvPr>
          <p:cNvSpPr/>
          <p:nvPr/>
        </p:nvSpPr>
        <p:spPr>
          <a:xfrm rot="16200000">
            <a:off x="4522125" y="4126308"/>
            <a:ext cx="315151" cy="189649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05769" y="4863773"/>
            <a:ext cx="1678163"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自适应掩膜</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27" name="矩形 26">
            <a:extLst>
              <a:ext uri="{FF2B5EF4-FFF2-40B4-BE49-F238E27FC236}">
                <a16:creationId xmlns:a16="http://schemas.microsoft.com/office/drawing/2014/main" id="{58460715-49A2-4001-8A02-E9E4C6A5912B}"/>
              </a:ext>
            </a:extLst>
          </p:cNvPr>
          <p:cNvSpPr/>
          <p:nvPr/>
        </p:nvSpPr>
        <p:spPr>
          <a:xfrm>
            <a:off x="3731451" y="5232133"/>
            <a:ext cx="4441065" cy="823015"/>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对象 27">
            <a:extLst>
              <a:ext uri="{FF2B5EF4-FFF2-40B4-BE49-F238E27FC236}">
                <a16:creationId xmlns:a16="http://schemas.microsoft.com/office/drawing/2014/main" id="{4E11DBED-494D-4B63-84F2-A7C4FB631957}"/>
              </a:ext>
            </a:extLst>
          </p:cNvPr>
          <p:cNvGraphicFramePr>
            <a:graphicFrameLocks noChangeAspect="1"/>
          </p:cNvGraphicFramePr>
          <p:nvPr>
            <p:extLst>
              <p:ext uri="{D42A27DB-BD31-4B8C-83A1-F6EECF244321}">
                <p14:modId xmlns:p14="http://schemas.microsoft.com/office/powerpoint/2010/main" val="2760408499"/>
              </p:ext>
            </p:extLst>
          </p:nvPr>
        </p:nvGraphicFramePr>
        <p:xfrm>
          <a:off x="5354634" y="5420217"/>
          <a:ext cx="2717800" cy="469900"/>
        </p:xfrm>
        <a:graphic>
          <a:graphicData uri="http://schemas.openxmlformats.org/presentationml/2006/ole">
            <mc:AlternateContent xmlns:mc="http://schemas.openxmlformats.org/markup-compatibility/2006">
              <mc:Choice xmlns:v="urn:schemas-microsoft-com:vml" Requires="v">
                <p:oleObj spid="_x0000_s5364" name="Equation" r:id="rId6" imgW="2717800" imgH="469900" progId="Equation.DSMT4">
                  <p:embed/>
                </p:oleObj>
              </mc:Choice>
              <mc:Fallback>
                <p:oleObj name="Equation" r:id="rId6" imgW="2717800" imgH="469900" progId="Equation.DSMT4">
                  <p:embed/>
                  <p:pic>
                    <p:nvPicPr>
                      <p:cNvPr id="14" name="对象 13">
                        <a:extLst>
                          <a:ext uri="{FF2B5EF4-FFF2-40B4-BE49-F238E27FC236}">
                            <a16:creationId xmlns:a16="http://schemas.microsoft.com/office/drawing/2014/main" id="{2798E3C7-EDC9-491D-B461-4A1DA32F0E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634" y="5420217"/>
                        <a:ext cx="2717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文本框 28">
            <a:extLst>
              <a:ext uri="{FF2B5EF4-FFF2-40B4-BE49-F238E27FC236}">
                <a16:creationId xmlns:a16="http://schemas.microsoft.com/office/drawing/2014/main" id="{DCA47B9E-264E-4861-94ED-3E938DF6A49B}"/>
              </a:ext>
            </a:extLst>
          </p:cNvPr>
          <p:cNvSpPr txBox="1"/>
          <p:nvPr/>
        </p:nvSpPr>
        <p:spPr>
          <a:xfrm>
            <a:off x="8290842" y="5354282"/>
            <a:ext cx="1691818"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动态限制注意力作用范围</a:t>
            </a:r>
          </a:p>
        </p:txBody>
      </p:sp>
      <p:sp>
        <p:nvSpPr>
          <p:cNvPr id="32" name="任意多边形 37">
            <a:extLst>
              <a:ext uri="{FF2B5EF4-FFF2-40B4-BE49-F238E27FC236}">
                <a16:creationId xmlns:a16="http://schemas.microsoft.com/office/drawing/2014/main" id="{D65E593A-9406-4B0D-871F-969EE2A9B6F7}"/>
              </a:ext>
            </a:extLst>
          </p:cNvPr>
          <p:cNvSpPr/>
          <p:nvPr/>
        </p:nvSpPr>
        <p:spPr>
          <a:xfrm rot="16200000">
            <a:off x="8921499" y="4292753"/>
            <a:ext cx="315151" cy="157646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3" name="文本框 32">
            <a:extLst>
              <a:ext uri="{FF2B5EF4-FFF2-40B4-BE49-F238E27FC236}">
                <a16:creationId xmlns:a16="http://schemas.microsoft.com/office/drawing/2014/main" id="{8B8075C7-D2A0-432C-A73B-00728D53EEBB}"/>
              </a:ext>
            </a:extLst>
          </p:cNvPr>
          <p:cNvSpPr txBox="1"/>
          <p:nvPr/>
        </p:nvSpPr>
        <p:spPr>
          <a:xfrm>
            <a:off x="8449254" y="4863773"/>
            <a:ext cx="1261668"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范围限制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34" name="矩形 33">
            <a:extLst>
              <a:ext uri="{FF2B5EF4-FFF2-40B4-BE49-F238E27FC236}">
                <a16:creationId xmlns:a16="http://schemas.microsoft.com/office/drawing/2014/main" id="{1234D8E7-47CA-42F5-85B0-9589681DDD45}"/>
              </a:ext>
            </a:extLst>
          </p:cNvPr>
          <p:cNvSpPr/>
          <p:nvPr/>
        </p:nvSpPr>
        <p:spPr>
          <a:xfrm>
            <a:off x="8309498" y="5241308"/>
            <a:ext cx="3681496" cy="810597"/>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对象 36">
            <a:extLst>
              <a:ext uri="{FF2B5EF4-FFF2-40B4-BE49-F238E27FC236}">
                <a16:creationId xmlns:a16="http://schemas.microsoft.com/office/drawing/2014/main" id="{5D822BC0-760B-4C16-AB86-A40123A7A5B4}"/>
              </a:ext>
            </a:extLst>
          </p:cNvPr>
          <p:cNvGraphicFramePr>
            <a:graphicFrameLocks noChangeAspect="1"/>
          </p:cNvGraphicFramePr>
          <p:nvPr>
            <p:extLst>
              <p:ext uri="{D42A27DB-BD31-4B8C-83A1-F6EECF244321}">
                <p14:modId xmlns:p14="http://schemas.microsoft.com/office/powerpoint/2010/main" val="935373964"/>
              </p:ext>
            </p:extLst>
          </p:nvPr>
        </p:nvGraphicFramePr>
        <p:xfrm>
          <a:off x="10266454" y="5437854"/>
          <a:ext cx="1248398" cy="431800"/>
        </p:xfrm>
        <a:graphic>
          <a:graphicData uri="http://schemas.openxmlformats.org/presentationml/2006/ole">
            <mc:AlternateContent xmlns:mc="http://schemas.openxmlformats.org/markup-compatibility/2006">
              <mc:Choice xmlns:v="urn:schemas-microsoft-com:vml" Requires="v">
                <p:oleObj spid="_x0000_s5365" name="Equation" r:id="rId8" imgW="1104900" imgH="431800" progId="Equation.DSMT4">
                  <p:embed/>
                </p:oleObj>
              </mc:Choice>
              <mc:Fallback>
                <p:oleObj name="Equation" r:id="rId8" imgW="1104900" imgH="431800" progId="Equation.DSMT4">
                  <p:embed/>
                  <p:pic>
                    <p:nvPicPr>
                      <p:cNvPr id="18" name="对象 17">
                        <a:extLst>
                          <a:ext uri="{FF2B5EF4-FFF2-40B4-BE49-F238E27FC236}">
                            <a16:creationId xmlns:a16="http://schemas.microsoft.com/office/drawing/2014/main" id="{F54214ED-0033-463D-817D-19911447E3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6454" y="5437854"/>
                        <a:ext cx="1248398" cy="431800"/>
                      </a:xfrm>
                      <a:prstGeom prst="rect">
                        <a:avLst/>
                      </a:prstGeom>
                      <a:noFill/>
                    </p:spPr>
                  </p:pic>
                </p:oleObj>
              </mc:Fallback>
            </mc:AlternateContent>
          </a:graphicData>
        </a:graphic>
      </p:graphicFrame>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89554" y="693515"/>
            <a:ext cx="864022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基于自适应掩膜的局部注意力机制</a:t>
            </a:r>
          </a:p>
        </p:txBody>
      </p:sp>
      <p:sp>
        <p:nvSpPr>
          <p:cNvPr id="6" name="文本框 5">
            <a:extLst>
              <a:ext uri="{FF2B5EF4-FFF2-40B4-BE49-F238E27FC236}">
                <a16:creationId xmlns:a16="http://schemas.microsoft.com/office/drawing/2014/main" id="{66B36DEC-3F46-42B0-BBA6-0F0A30889D8B}"/>
              </a:ext>
            </a:extLst>
          </p:cNvPr>
          <p:cNvSpPr txBox="1"/>
          <p:nvPr/>
        </p:nvSpPr>
        <p:spPr>
          <a:xfrm>
            <a:off x="872204" y="1448780"/>
            <a:ext cx="342359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中文数据集对比实验结果</a:t>
            </a:r>
          </a:p>
        </p:txBody>
      </p:sp>
      <p:sp>
        <p:nvSpPr>
          <p:cNvPr id="24" name="流程图: 手动输入 23">
            <a:extLst>
              <a:ext uri="{FF2B5EF4-FFF2-40B4-BE49-F238E27FC236}">
                <a16:creationId xmlns:a16="http://schemas.microsoft.com/office/drawing/2014/main" id="{BD480739-667D-4050-A26C-39FB84CE172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5" name="组合 24">
            <a:extLst>
              <a:ext uri="{FF2B5EF4-FFF2-40B4-BE49-F238E27FC236}">
                <a16:creationId xmlns:a16="http://schemas.microsoft.com/office/drawing/2014/main" id="{B2D647AA-09A3-4227-9EBE-060FE2610EC4}"/>
              </a:ext>
            </a:extLst>
          </p:cNvPr>
          <p:cNvGrpSpPr/>
          <p:nvPr/>
        </p:nvGrpSpPr>
        <p:grpSpPr>
          <a:xfrm>
            <a:off x="9804413" y="44301"/>
            <a:ext cx="2177007" cy="339300"/>
            <a:chOff x="4562654" y="3356255"/>
            <a:chExt cx="1063943" cy="339300"/>
          </a:xfrm>
        </p:grpSpPr>
        <p:sp>
          <p:nvSpPr>
            <p:cNvPr id="26" name="矩形 25">
              <a:extLst>
                <a:ext uri="{FF2B5EF4-FFF2-40B4-BE49-F238E27FC236}">
                  <a16:creationId xmlns:a16="http://schemas.microsoft.com/office/drawing/2014/main" id="{DBBE7090-C4C7-4A66-ABA6-6DB3499ADFC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831AB96-B8B1-4297-A113-457F97BA1D2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28" name="矩形 27">
            <a:extLst>
              <a:ext uri="{FF2B5EF4-FFF2-40B4-BE49-F238E27FC236}">
                <a16:creationId xmlns:a16="http://schemas.microsoft.com/office/drawing/2014/main" id="{3E68A2C4-5B2F-4A54-B5A2-07FD0FE42FA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0F02A79-4D41-4441-A594-A1D2CEB73427}"/>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8" name="图片 7">
            <a:extLst>
              <a:ext uri="{FF2B5EF4-FFF2-40B4-BE49-F238E27FC236}">
                <a16:creationId xmlns:a16="http://schemas.microsoft.com/office/drawing/2014/main" id="{DAB264E1-8F9F-46FA-A55B-0FCCC92B836F}"/>
              </a:ext>
            </a:extLst>
          </p:cNvPr>
          <p:cNvPicPr>
            <a:picLocks noChangeAspect="1"/>
          </p:cNvPicPr>
          <p:nvPr/>
        </p:nvPicPr>
        <p:blipFill>
          <a:blip r:embed="rId3"/>
          <a:stretch>
            <a:fillRect/>
          </a:stretch>
        </p:blipFill>
        <p:spPr>
          <a:xfrm>
            <a:off x="587388" y="1880828"/>
            <a:ext cx="4191215" cy="2197213"/>
          </a:xfrm>
          <a:prstGeom prst="rect">
            <a:avLst/>
          </a:prstGeom>
        </p:spPr>
      </p:pic>
      <p:pic>
        <p:nvPicPr>
          <p:cNvPr id="17" name="图片 16">
            <a:extLst>
              <a:ext uri="{FF2B5EF4-FFF2-40B4-BE49-F238E27FC236}">
                <a16:creationId xmlns:a16="http://schemas.microsoft.com/office/drawing/2014/main" id="{217B3B71-CD89-45EE-8CCC-428E869EFDAB}"/>
              </a:ext>
            </a:extLst>
          </p:cNvPr>
          <p:cNvPicPr>
            <a:picLocks noChangeAspect="1"/>
          </p:cNvPicPr>
          <p:nvPr/>
        </p:nvPicPr>
        <p:blipFill>
          <a:blip r:embed="rId4"/>
          <a:stretch>
            <a:fillRect/>
          </a:stretch>
        </p:blipFill>
        <p:spPr>
          <a:xfrm>
            <a:off x="5048119" y="1622391"/>
            <a:ext cx="4929574" cy="4980046"/>
          </a:xfrm>
          <a:prstGeom prst="rect">
            <a:avLst/>
          </a:prstGeom>
        </p:spPr>
      </p:pic>
      <p:sp>
        <p:nvSpPr>
          <p:cNvPr id="18" name="箭头: 下 17">
            <a:extLst>
              <a:ext uri="{FF2B5EF4-FFF2-40B4-BE49-F238E27FC236}">
                <a16:creationId xmlns:a16="http://schemas.microsoft.com/office/drawing/2014/main" id="{B293B488-BB36-43A6-B3F0-868D28AC384A}"/>
              </a:ext>
            </a:extLst>
          </p:cNvPr>
          <p:cNvSpPr/>
          <p:nvPr/>
        </p:nvSpPr>
        <p:spPr>
          <a:xfrm rot="16200000">
            <a:off x="10021336" y="3806864"/>
            <a:ext cx="360040" cy="251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84EE497-8DE5-43BE-8C58-6DDA0D7CD329}"/>
              </a:ext>
            </a:extLst>
          </p:cNvPr>
          <p:cNvSpPr/>
          <p:nvPr/>
        </p:nvSpPr>
        <p:spPr>
          <a:xfrm>
            <a:off x="10488488" y="3047410"/>
            <a:ext cx="1476956" cy="1801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56C132B-1C04-4EC9-BDAA-DBD79EF39F90}"/>
              </a:ext>
            </a:extLst>
          </p:cNvPr>
          <p:cNvSpPr txBox="1"/>
          <p:nvPr/>
        </p:nvSpPr>
        <p:spPr>
          <a:xfrm>
            <a:off x="10488488" y="3032956"/>
            <a:ext cx="1512168" cy="1815882"/>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自适应局部注意力机制更关注</a:t>
            </a:r>
            <a:r>
              <a:rPr lang="zh-CN" altLang="en-US" sz="1600" dirty="0">
                <a:solidFill>
                  <a:srgbClr val="C00000"/>
                </a:solidFill>
                <a:latin typeface="微软雅黑" panose="020B0503020204020204" pitchFamily="34" charset="-122"/>
                <a:ea typeface="微软雅黑" panose="020B0503020204020204" pitchFamily="34" charset="-122"/>
              </a:rPr>
              <a:t>当前帧附近范围</a:t>
            </a:r>
            <a:r>
              <a:rPr lang="zh-CN" altLang="en-US" sz="1600" dirty="0">
                <a:latin typeface="微软雅黑" panose="020B0503020204020204" pitchFamily="34" charset="-122"/>
                <a:ea typeface="微软雅黑" panose="020B0503020204020204" pitchFamily="34" charset="-122"/>
              </a:rPr>
              <a:t>内的信息，且该范围是通过</a:t>
            </a:r>
            <a:r>
              <a:rPr lang="zh-CN" altLang="en-US" sz="1600" dirty="0">
                <a:solidFill>
                  <a:srgbClr val="C00000"/>
                </a:solidFill>
                <a:latin typeface="微软雅黑" panose="020B0503020204020204" pitchFamily="34" charset="-122"/>
                <a:ea typeface="微软雅黑" panose="020B0503020204020204" pitchFamily="34" charset="-122"/>
              </a:rPr>
              <a:t>学习</a:t>
            </a:r>
            <a:r>
              <a:rPr lang="zh-CN" altLang="en-US" sz="1600" dirty="0">
                <a:latin typeface="微软雅黑" panose="020B0503020204020204" pitchFamily="34" charset="-122"/>
                <a:ea typeface="微软雅黑" panose="020B0503020204020204" pitchFamily="34" charset="-122"/>
              </a:rPr>
              <a:t>得到的。</a:t>
            </a:r>
          </a:p>
        </p:txBody>
      </p:sp>
      <p:sp>
        <p:nvSpPr>
          <p:cNvPr id="30" name="矩形 29">
            <a:extLst>
              <a:ext uri="{FF2B5EF4-FFF2-40B4-BE49-F238E27FC236}">
                <a16:creationId xmlns:a16="http://schemas.microsoft.com/office/drawing/2014/main" id="{C3183516-0232-44C6-B567-FA3E92478B72}"/>
              </a:ext>
            </a:extLst>
          </p:cNvPr>
          <p:cNvSpPr/>
          <p:nvPr/>
        </p:nvSpPr>
        <p:spPr>
          <a:xfrm>
            <a:off x="740783" y="4698929"/>
            <a:ext cx="3768882" cy="1289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9507DED-3F46-4337-9BC8-E805F4968B28}"/>
              </a:ext>
            </a:extLst>
          </p:cNvPr>
          <p:cNvSpPr txBox="1"/>
          <p:nvPr/>
        </p:nvSpPr>
        <p:spPr>
          <a:xfrm>
            <a:off x="734001" y="4745837"/>
            <a:ext cx="3768882"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提出的方法在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中文数据集验证集和测试集上分别达到了</a:t>
            </a:r>
            <a:r>
              <a:rPr lang="en-US" altLang="zh-CN" sz="1600" dirty="0">
                <a:solidFill>
                  <a:srgbClr val="C00000"/>
                </a:solidFill>
                <a:latin typeface="微软雅黑" panose="020B0503020204020204" pitchFamily="34" charset="-122"/>
                <a:ea typeface="微软雅黑" panose="020B0503020204020204" pitchFamily="34" charset="-122"/>
              </a:rPr>
              <a:t>5.24%</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5.65%</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优于其他对比方法</a:t>
            </a:r>
            <a:r>
              <a:rPr lang="zh-CN" altLang="en-US" sz="1600" dirty="0">
                <a:latin typeface="微软雅黑" panose="020B0503020204020204" pitchFamily="34" charset="-122"/>
                <a:ea typeface="微软雅黑" panose="020B0503020204020204" pitchFamily="34" charset="-122"/>
              </a:rPr>
              <a:t>；参数量仅为</a:t>
            </a:r>
            <a:r>
              <a:rPr lang="en-US" altLang="zh-CN" sz="1600" dirty="0">
                <a:solidFill>
                  <a:srgbClr val="C00000"/>
                </a:solidFill>
                <a:latin typeface="微软雅黑" panose="020B0503020204020204" pitchFamily="34" charset="-122"/>
                <a:ea typeface="微软雅黑" panose="020B0503020204020204" pitchFamily="34" charset="-122"/>
              </a:rPr>
              <a:t>23M</a:t>
            </a:r>
            <a:r>
              <a:rPr lang="zh-CN" altLang="en-US" sz="1600" dirty="0">
                <a:latin typeface="微软雅黑" panose="020B0503020204020204" pitchFamily="34" charset="-122"/>
                <a:ea typeface="微软雅黑" panose="020B0503020204020204" pitchFamily="34" charset="-122"/>
              </a:rPr>
              <a:t>。</a:t>
            </a:r>
          </a:p>
        </p:txBody>
      </p:sp>
      <p:sp>
        <p:nvSpPr>
          <p:cNvPr id="32" name="箭头: 下 31">
            <a:extLst>
              <a:ext uri="{FF2B5EF4-FFF2-40B4-BE49-F238E27FC236}">
                <a16:creationId xmlns:a16="http://schemas.microsoft.com/office/drawing/2014/main" id="{BB7522C7-C40D-4FFD-ADDB-67BA8615C114}"/>
              </a:ext>
            </a:extLst>
          </p:cNvPr>
          <p:cNvSpPr/>
          <p:nvPr/>
        </p:nvSpPr>
        <p:spPr>
          <a:xfrm>
            <a:off x="2502975" y="4222057"/>
            <a:ext cx="360040" cy="251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75362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18352</TotalTime>
  <Words>2094</Words>
  <Application>Microsoft Office PowerPoint</Application>
  <PresentationFormat>宽屏</PresentationFormat>
  <Paragraphs>250</Paragraphs>
  <Slides>18</Slides>
  <Notes>18</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3</vt:i4>
      </vt:variant>
      <vt:variant>
        <vt:lpstr>幻灯片标题</vt:lpstr>
      </vt:variant>
      <vt:variant>
        <vt:i4>18</vt:i4>
      </vt:variant>
    </vt:vector>
  </HeadingPairs>
  <TitlesOfParts>
    <vt:vector size="34"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One Rulss</cp:lastModifiedBy>
  <cp:revision>1439</cp:revision>
  <dcterms:created xsi:type="dcterms:W3CDTF">2015-05-09T23:57:00Z</dcterms:created>
  <dcterms:modified xsi:type="dcterms:W3CDTF">2022-01-07T13:33:36Z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